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www.pygame.org/docs/" TargetMode="External"/><Relationship Id="rId3" Type="http://schemas.openxmlformats.org/officeDocument/2006/relationships/hyperlink" Target="https://www.pygame.org" TargetMode="External"/><Relationship Id="rId5" Type="http://schemas.openxmlformats.org/officeDocument/2006/relationships/hyperlink" Target="https://gamma.app" TargetMode="External"/><Relationship Id="rId2" Type="http://schemas.openxmlformats.org/officeDocument/2006/relationships/image" Target="../media/image-10-1.png"/><Relationship Id="rId4" Type="http://schemas.openxmlformats.org/officeDocument/2006/relationships/image" Target="../media/image-10-2.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1" Type="http://schemas.openxmlformats.org/officeDocument/2006/relationships/slideLayout" Target="../slideLayouts/slideLayout1.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D1D1B"/>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D1D1B">
              <a:alpha val="80000"/>
            </a:srgbClr>
          </a:solidFill>
          <a:ln/>
        </p:spPr>
      </p:sp>
      <p:sp>
        <p:nvSpPr>
          <p:cNvPr id="6" name="Text 2"/>
          <p:cNvSpPr/>
          <p:nvPr/>
        </p:nvSpPr>
        <p:spPr>
          <a:xfrm>
            <a:off x="2037993" y="1478161"/>
            <a:ext cx="7665839" cy="958215"/>
          </a:xfrm>
          <a:prstGeom prst="rect">
            <a:avLst/>
          </a:prstGeom>
          <a:noFill/>
          <a:ln/>
        </p:spPr>
        <p:txBody>
          <a:bodyPr wrap="none" rtlCol="0" anchor="t"/>
          <a:lstStyle/>
          <a:p>
            <a:pPr indent="0" marL="0">
              <a:lnSpc>
                <a:spcPts val="7545"/>
              </a:lnSpc>
              <a:buNone/>
            </a:pPr>
            <a:r>
              <a:rPr lang="en-US" sz="6036" b="1" dirty="0">
                <a:solidFill>
                  <a:srgbClr val="EDEDE8"/>
                </a:solidFill>
                <a:latin typeface="Tomorrow" pitchFamily="34" charset="0"/>
                <a:ea typeface="Tomorrow" pitchFamily="34" charset="-122"/>
                <a:cs typeface="Tomorrow" pitchFamily="34" charset="-120"/>
              </a:rPr>
              <a:t>COPaine</a:t>
            </a:r>
            <a:endParaRPr lang="en-US" sz="6036" dirty="0"/>
          </a:p>
        </p:txBody>
      </p:sp>
      <p:sp>
        <p:nvSpPr>
          <p:cNvPr id="7" name="Text 3"/>
          <p:cNvSpPr/>
          <p:nvPr/>
        </p:nvSpPr>
        <p:spPr>
          <a:xfrm>
            <a:off x="2037993" y="2769632"/>
            <a:ext cx="10554414" cy="355402"/>
          </a:xfrm>
          <a:prstGeom prst="rect">
            <a:avLst/>
          </a:prstGeom>
          <a:noFill/>
          <a:ln/>
        </p:spPr>
        <p:txBody>
          <a:bodyPr wrap="none" rtlCol="0" anchor="t"/>
          <a:lstStyle/>
          <a:p>
            <a:pPr indent="0" marL="0">
              <a:lnSpc>
                <a:spcPts val="2799"/>
              </a:lnSpc>
              <a:buNone/>
            </a:pPr>
            <a:r>
              <a:rPr lang="en-US" sz="1750" dirty="0">
                <a:solidFill>
                  <a:srgbClr val="C9C9C0"/>
                </a:solidFill>
                <a:latin typeface="Tomorrow" pitchFamily="34" charset="0"/>
                <a:ea typeface="Tomorrow" pitchFamily="34" charset="-122"/>
                <a:cs typeface="Tomorrow" pitchFamily="34" charset="-120"/>
              </a:rPr>
              <a:t>Yes, the best name choosers are back!</a:t>
            </a:r>
            <a:endParaRPr lang="en-US" sz="1750" dirty="0"/>
          </a:p>
        </p:txBody>
      </p:sp>
      <p:sp>
        <p:nvSpPr>
          <p:cNvPr id="8" name="Text 4"/>
          <p:cNvSpPr/>
          <p:nvPr/>
        </p:nvSpPr>
        <p:spPr>
          <a:xfrm>
            <a:off x="2037993" y="3374946"/>
            <a:ext cx="10554414" cy="710803"/>
          </a:xfrm>
          <a:prstGeom prst="rect">
            <a:avLst/>
          </a:prstGeom>
          <a:noFill/>
          <a:ln/>
        </p:spPr>
        <p:txBody>
          <a:bodyPr wrap="square" rtlCol="0" anchor="t"/>
          <a:lstStyle/>
          <a:p>
            <a:pPr indent="0" marL="0">
              <a:lnSpc>
                <a:spcPts val="2799"/>
              </a:lnSpc>
              <a:buNone/>
            </a:pPr>
            <a:r>
              <a:rPr lang="en-US" sz="1750" dirty="0">
                <a:solidFill>
                  <a:srgbClr val="C9C9C0"/>
                </a:solidFill>
                <a:latin typeface="Tomorrow" pitchFamily="34" charset="0"/>
                <a:ea typeface="Tomorrow" pitchFamily="34" charset="-122"/>
                <a:cs typeface="Tomorrow" pitchFamily="34" charset="-120"/>
              </a:rPr>
              <a:t>In the heart of Nevada, Carl's tale unfolds—a teenager trapped in the clutches of drug abuse. Through our game, we illuminate the struggles of countless youths facing addiction's grip.</a:t>
            </a:r>
            <a:endParaRPr lang="en-US" sz="1750" dirty="0"/>
          </a:p>
        </p:txBody>
      </p:sp>
      <p:sp>
        <p:nvSpPr>
          <p:cNvPr id="9" name="Text 5"/>
          <p:cNvSpPr/>
          <p:nvPr/>
        </p:nvSpPr>
        <p:spPr>
          <a:xfrm>
            <a:off x="2037993" y="4335661"/>
            <a:ext cx="10554414" cy="1777008"/>
          </a:xfrm>
          <a:prstGeom prst="rect">
            <a:avLst/>
          </a:prstGeom>
          <a:noFill/>
          <a:ln/>
        </p:spPr>
        <p:txBody>
          <a:bodyPr wrap="square" rtlCol="0" anchor="t"/>
          <a:lstStyle/>
          <a:p>
            <a:pPr indent="0" marL="0">
              <a:lnSpc>
                <a:spcPts val="2799"/>
              </a:lnSpc>
              <a:buNone/>
            </a:pPr>
            <a:r>
              <a:rPr lang="en-US" sz="1750" dirty="0">
                <a:solidFill>
                  <a:srgbClr val="C9C9C0"/>
                </a:solidFill>
                <a:latin typeface="Tomorrow" pitchFamily="34" charset="0"/>
                <a:ea typeface="Tomorrow" pitchFamily="34" charset="-122"/>
                <a:cs typeface="Tomorrow" pitchFamily="34" charset="-120"/>
              </a:rPr>
              <a:t> Join Carl on his journey, where he seeks redemption amidst a pixelated world, haunted by his own demons. Discover the hidden rehab vending machines scattered across the desolate landscape, offering hope amidst the haze of addiction. Through Carl's odyssey, players explore the depths of his subconscious, embarking on a journey of self-discovery and redemption through staggering game mechanics, immersive mini tasks and ultimately a finale of motivation.</a:t>
            </a:r>
            <a:endParaRPr lang="en-US" sz="1750" dirty="0"/>
          </a:p>
        </p:txBody>
      </p:sp>
      <p:sp>
        <p:nvSpPr>
          <p:cNvPr id="10" name="Shape 6"/>
          <p:cNvSpPr/>
          <p:nvPr/>
        </p:nvSpPr>
        <p:spPr>
          <a:xfrm>
            <a:off x="2037993" y="6379250"/>
            <a:ext cx="355402" cy="355402"/>
          </a:xfrm>
          <a:prstGeom prst="roundRect">
            <a:avLst>
              <a:gd name="adj" fmla="val 25726039"/>
            </a:avLst>
          </a:prstGeom>
          <a:noFill/>
          <a:ln w="7620">
            <a:solidFill>
              <a:srgbClr val="FFFFFF"/>
            </a:solidFill>
            <a:prstDash val="solid"/>
          </a:ln>
        </p:spPr>
      </p:sp>
      <p:pic>
        <p:nvPicPr>
          <p:cNvPr id="11" name="Image 2" descr="preencoded.png">    </p:cNvPr>
          <p:cNvPicPr>
            <a:picLocks noChangeAspect="1"/>
          </p:cNvPicPr>
          <p:nvPr/>
        </p:nvPicPr>
        <p:blipFill>
          <a:blip r:embed="rId3"/>
          <a:stretch>
            <a:fillRect/>
          </a:stretch>
        </p:blipFill>
        <p:spPr>
          <a:xfrm>
            <a:off x="2045613" y="6386870"/>
            <a:ext cx="340162" cy="340162"/>
          </a:xfrm>
          <a:prstGeom prst="rect">
            <a:avLst/>
          </a:prstGeom>
        </p:spPr>
      </p:pic>
      <p:sp>
        <p:nvSpPr>
          <p:cNvPr id="12" name="Text 7"/>
          <p:cNvSpPr/>
          <p:nvPr/>
        </p:nvSpPr>
        <p:spPr>
          <a:xfrm>
            <a:off x="2504480" y="6362581"/>
            <a:ext cx="2247900" cy="388858"/>
          </a:xfrm>
          <a:prstGeom prst="rect">
            <a:avLst/>
          </a:prstGeom>
          <a:noFill/>
          <a:ln/>
        </p:spPr>
        <p:txBody>
          <a:bodyPr wrap="none" rtlCol="0" anchor="t"/>
          <a:lstStyle/>
          <a:p>
            <a:pPr algn="l" indent="0" marL="0">
              <a:lnSpc>
                <a:spcPts val="3062"/>
              </a:lnSpc>
              <a:buNone/>
            </a:pPr>
            <a:r>
              <a:rPr lang="en-US" sz="2187" b="1" dirty="0">
                <a:solidFill>
                  <a:srgbClr val="C9C9C0"/>
                </a:solidFill>
                <a:latin typeface="Tomorrow" pitchFamily="34" charset="0"/>
                <a:ea typeface="Tomorrow" pitchFamily="34" charset="-122"/>
                <a:cs typeface="Tomorrow" pitchFamily="34" charset="-120"/>
              </a:rPr>
              <a:t>by Raj Chandak</a:t>
            </a:r>
            <a:endParaRPr lang="en-US" sz="2187"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864090"/>
          </a:xfrm>
          <a:prstGeom prst="rect">
            <a:avLst/>
          </a:prstGeom>
          <a:solidFill>
            <a:srgbClr val="1D1D1B"/>
          </a:solidFill>
          <a:ln/>
        </p:spPr>
      </p:sp>
      <p:sp>
        <p:nvSpPr>
          <p:cNvPr id="4" name="Text 2"/>
          <p:cNvSpPr/>
          <p:nvPr/>
        </p:nvSpPr>
        <p:spPr>
          <a:xfrm>
            <a:off x="3621167" y="427673"/>
            <a:ext cx="4944070" cy="486013"/>
          </a:xfrm>
          <a:prstGeom prst="rect">
            <a:avLst/>
          </a:prstGeom>
          <a:noFill/>
          <a:ln/>
        </p:spPr>
        <p:txBody>
          <a:bodyPr wrap="non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Easter Eggs &amp; Resources</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indent="0" marL="0">
              <a:lnSpc>
                <a:spcPts val="1960"/>
              </a:lnSpc>
              <a:buNone/>
            </a:pPr>
            <a:endParaRPr lang="en-US" sz="1225" dirty="0"/>
          </a:p>
        </p:txBody>
      </p:sp>
      <p:sp>
        <p:nvSpPr>
          <p:cNvPr id="6" name="Text 4"/>
          <p:cNvSpPr/>
          <p:nvPr/>
        </p:nvSpPr>
        <p:spPr>
          <a:xfrm>
            <a:off x="3621167" y="1803797"/>
            <a:ext cx="2333030" cy="291703"/>
          </a:xfrm>
          <a:prstGeom prst="rect">
            <a:avLst/>
          </a:prstGeom>
          <a:noFill/>
          <a:ln/>
        </p:spPr>
        <p:txBody>
          <a:bodyPr wrap="none" rtlCol="0" anchor="t"/>
          <a:lstStyle/>
          <a:p>
            <a:pPr indent="0" marL="0">
              <a:lnSpc>
                <a:spcPts val="2296"/>
              </a:lnSpc>
              <a:buNone/>
            </a:pPr>
            <a:r>
              <a:rPr lang="en-US" sz="1837" b="1" dirty="0">
                <a:solidFill>
                  <a:srgbClr val="EDEDE8"/>
                </a:solidFill>
                <a:latin typeface="Tomorrow" pitchFamily="34" charset="0"/>
                <a:ea typeface="Tomorrow" pitchFamily="34" charset="-122"/>
                <a:cs typeface="Tomorrow" pitchFamily="34" charset="-120"/>
              </a:rPr>
              <a:t>Resources</a:t>
            </a:r>
            <a:endParaRPr lang="en-US" sz="1837" dirty="0"/>
          </a:p>
        </p:txBody>
      </p:sp>
      <p:sp>
        <p:nvSpPr>
          <p:cNvPr id="7" name="Text 5"/>
          <p:cNvSpPr/>
          <p:nvPr/>
        </p:nvSpPr>
        <p:spPr>
          <a:xfrm>
            <a:off x="3621167" y="2250996"/>
            <a:ext cx="3504367"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1) Youtube pygame tutorial by CleanCode</a:t>
            </a:r>
            <a:endParaRPr lang="en-US" sz="1225" dirty="0"/>
          </a:p>
        </p:txBody>
      </p:sp>
      <p:sp>
        <p:nvSpPr>
          <p:cNvPr id="8" name="Text 6"/>
          <p:cNvSpPr/>
          <p:nvPr/>
        </p:nvSpPr>
        <p:spPr>
          <a:xfrm>
            <a:off x="3621167" y="2639616"/>
            <a:ext cx="3504367" cy="497443"/>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2) Some Spriters resources from the same as we found them perfect for a pixel-RPG game.</a:t>
            </a:r>
            <a:endParaRPr lang="en-US" sz="1225" dirty="0"/>
          </a:p>
        </p:txBody>
      </p:sp>
      <p:sp>
        <p:nvSpPr>
          <p:cNvPr id="9" name="Text 7"/>
          <p:cNvSpPr/>
          <p:nvPr/>
        </p:nvSpPr>
        <p:spPr>
          <a:xfrm>
            <a:off x="3621167" y="3276957"/>
            <a:ext cx="3504367" cy="497443"/>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3) Help from pygame manual </a:t>
            </a:r>
            <a:pPr indent="0" marL="0">
              <a:lnSpc>
                <a:spcPts val="1960"/>
              </a:lnSpc>
              <a:buNone/>
            </a:pPr>
            <a:r>
              <a:rPr lang="en-US" sz="1225" u="sng" dirty="0">
                <a:solidFill>
                  <a:srgbClr val="E1E1DF"/>
                </a:solidFill>
                <a:latin typeface="Tomorrow" pitchFamily="34" charset="0"/>
                <a:ea typeface="Tomorrow" pitchFamily="34" charset="-122"/>
                <a:cs typeface="Tomorrow" pitchFamily="34" charset="-120"/>
                <a:hlinkClick r:id="rId1" invalidUrl="" action="" tgtFrame="" tooltip="" history="1" highlightClick="0" endSnd="0">
                  <a:extLst>
                    <a:ext uri="{A12FA001-AC4F-418D-AE19-62706E023703}">
                      <ahyp:hlinkClr xmlns:ahyp="http://schemas.microsoft.com/office/drawing/2018/hyperlinkcolor" val="tx"/>
                    </a:ext>
                  </a:extLst>
                </a:hlinkClick>
              </a:rPr>
              <a:t>
</a:t>
            </a:r>
            <a:endParaRPr lang="en-US" sz="1225" dirty="0"/>
          </a:p>
        </p:txBody>
      </p:sp>
      <p:sp>
        <p:nvSpPr>
          <p:cNvPr id="10" name="Text 8"/>
          <p:cNvSpPr/>
          <p:nvPr/>
        </p:nvSpPr>
        <p:spPr>
          <a:xfrm>
            <a:off x="3621167" y="3929896"/>
            <a:ext cx="3504367" cy="875109"/>
          </a:xfrm>
          <a:prstGeom prst="rect">
            <a:avLst/>
          </a:prstGeom>
          <a:noFill/>
          <a:ln/>
        </p:spPr>
        <p:txBody>
          <a:bodyPr wrap="square" rtlCol="0" anchor="t"/>
          <a:lstStyle/>
          <a:p>
            <a:pPr indent="0" marL="0">
              <a:lnSpc>
                <a:spcPts val="2296"/>
              </a:lnSpc>
              <a:buNone/>
            </a:pPr>
            <a:r>
              <a:rPr lang="en-US" sz="1837" b="1" u="sng" dirty="0">
                <a:solidFill>
                  <a:srgbClr val="EDEDE8"/>
                </a:solidFill>
                <a:latin typeface="Tomorrow" pitchFamily="34" charset="0"/>
                <a:ea typeface="Tomorrow" pitchFamily="34" charset="-122"/>
                <a:cs typeface="Tomorrow" pitchFamily="34" charset="-120"/>
              </a:rPr>
              <a:t>Pygame Front Page — pygame v2.6.0 documentation</a:t>
            </a:r>
            <a:endParaRPr lang="en-US" sz="1837" dirty="0"/>
          </a:p>
        </p:txBody>
      </p:sp>
      <p:pic>
        <p:nvPicPr>
          <p:cNvPr id="11" name="Image 0" descr="preencoded.png">    </p:cNvPr>
          <p:cNvPicPr>
            <a:picLocks noChangeAspect="1"/>
          </p:cNvPicPr>
          <p:nvPr/>
        </p:nvPicPr>
        <p:blipFill>
          <a:blip r:embed="rId2"/>
          <a:stretch>
            <a:fillRect/>
          </a:stretch>
        </p:blipFill>
        <p:spPr>
          <a:xfrm>
            <a:off x="3621167" y="4979908"/>
            <a:ext cx="3504367" cy="3504367"/>
          </a:xfrm>
          <a:prstGeom prst="rect">
            <a:avLst/>
          </a:prstGeom>
        </p:spPr>
      </p:pic>
      <p:sp>
        <p:nvSpPr>
          <p:cNvPr id="12" name="Text 9"/>
          <p:cNvSpPr/>
          <p:nvPr/>
        </p:nvSpPr>
        <p:spPr>
          <a:xfrm>
            <a:off x="3621167" y="8659178"/>
            <a:ext cx="3504367"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Pygame</a:t>
            </a:r>
            <a:endParaRPr lang="en-US" sz="1225" dirty="0"/>
          </a:p>
        </p:txBody>
      </p:sp>
      <p:sp>
        <p:nvSpPr>
          <p:cNvPr id="13" name="Text 10"/>
          <p:cNvSpPr/>
          <p:nvPr/>
        </p:nvSpPr>
        <p:spPr>
          <a:xfrm>
            <a:off x="3621167" y="9047798"/>
            <a:ext cx="3504367" cy="248722"/>
          </a:xfrm>
          <a:prstGeom prst="rect">
            <a:avLst/>
          </a:prstGeom>
          <a:noFill/>
          <a:ln/>
        </p:spPr>
        <p:txBody>
          <a:bodyPr wrap="none" rtlCol="0" anchor="t"/>
          <a:lstStyle/>
          <a:p>
            <a:pPr indent="0" marL="0">
              <a:lnSpc>
                <a:spcPts val="1960"/>
              </a:lnSpc>
              <a:buNone/>
            </a:pPr>
            <a:r>
              <a:rPr lang="en-US" sz="1225" u="sng" dirty="0">
                <a:solidFill>
                  <a:srgbClr val="E1E1DF"/>
                </a:solidFill>
                <a:latin typeface="Tomorrow" pitchFamily="34" charset="0"/>
                <a:ea typeface="Tomorrow" pitchFamily="34" charset="-122"/>
                <a:cs typeface="Tomorrow"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https://www.pygame.org</a:t>
            </a:r>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 › docs</a:t>
            </a:r>
            <a:endParaRPr lang="en-US" sz="1225" dirty="0"/>
          </a:p>
        </p:txBody>
      </p:sp>
      <p:sp>
        <p:nvSpPr>
          <p:cNvPr id="14" name="Text 11"/>
          <p:cNvSpPr/>
          <p:nvPr/>
        </p:nvSpPr>
        <p:spPr>
          <a:xfrm>
            <a:off x="7512487" y="1803797"/>
            <a:ext cx="2333030" cy="291703"/>
          </a:xfrm>
          <a:prstGeom prst="rect">
            <a:avLst/>
          </a:prstGeom>
          <a:noFill/>
          <a:ln/>
        </p:spPr>
        <p:txBody>
          <a:bodyPr wrap="none" rtlCol="0" anchor="t"/>
          <a:lstStyle/>
          <a:p>
            <a:pPr indent="0" marL="0">
              <a:lnSpc>
                <a:spcPts val="2296"/>
              </a:lnSpc>
              <a:buNone/>
            </a:pPr>
            <a:r>
              <a:rPr lang="en-US" sz="1837" b="1" dirty="0">
                <a:solidFill>
                  <a:srgbClr val="EDEDE8"/>
                </a:solidFill>
                <a:latin typeface="Tomorrow" pitchFamily="34" charset="0"/>
                <a:ea typeface="Tomorrow" pitchFamily="34" charset="-122"/>
                <a:cs typeface="Tomorrow" pitchFamily="34" charset="-120"/>
              </a:rPr>
              <a:t>Easter Eggs</a:t>
            </a:r>
            <a:endParaRPr lang="en-US" sz="1837" dirty="0"/>
          </a:p>
        </p:txBody>
      </p:sp>
      <p:sp>
        <p:nvSpPr>
          <p:cNvPr id="15" name="Text 12"/>
          <p:cNvSpPr/>
          <p:nvPr/>
        </p:nvSpPr>
        <p:spPr>
          <a:xfrm>
            <a:off x="7512487" y="2250996"/>
            <a:ext cx="3504367" cy="497443"/>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1) If youve not realised, this is not a real place. It is all inside of Carl's Brain.</a:t>
            </a:r>
            <a:endParaRPr lang="en-US" sz="1225" dirty="0"/>
          </a:p>
        </p:txBody>
      </p:sp>
      <p:sp>
        <p:nvSpPr>
          <p:cNvPr id="16" name="Text 13"/>
          <p:cNvSpPr/>
          <p:nvPr/>
        </p:nvSpPr>
        <p:spPr>
          <a:xfrm>
            <a:off x="7512487" y="2888337"/>
            <a:ext cx="3504367" cy="746165"/>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2)The oscillating background represents the same. it is a testimony of his perception being high 420.</a:t>
            </a:r>
            <a:endParaRPr lang="en-US" sz="1225" dirty="0"/>
          </a:p>
        </p:txBody>
      </p:sp>
      <p:sp>
        <p:nvSpPr>
          <p:cNvPr id="17" name="Text 14"/>
          <p:cNvSpPr/>
          <p:nvPr/>
        </p:nvSpPr>
        <p:spPr>
          <a:xfrm>
            <a:off x="7512487" y="3774400"/>
            <a:ext cx="3504367" cy="497443"/>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3) The grass has both, a rehab machine as well as a healing point.</a:t>
            </a:r>
            <a:endParaRPr lang="en-US" sz="1225" dirty="0"/>
          </a:p>
        </p:txBody>
      </p:sp>
      <p:sp>
        <p:nvSpPr>
          <p:cNvPr id="18" name="Text 15"/>
          <p:cNvSpPr/>
          <p:nvPr/>
        </p:nvSpPr>
        <p:spPr>
          <a:xfrm>
            <a:off x="7512487" y="4411742"/>
            <a:ext cx="3504367"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4) You are open to find more :)</a:t>
            </a:r>
            <a:endParaRPr lang="en-US" sz="1225" dirty="0"/>
          </a:p>
        </p:txBody>
      </p:sp>
      <p:pic>
        <p:nvPicPr>
          <p:cNvPr id="19" name="Image 1"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13201531"/>
          </a:xfrm>
          <a:prstGeom prst="rect">
            <a:avLst/>
          </a:prstGeom>
          <a:solidFill>
            <a:srgbClr val="1D1D1B"/>
          </a:solidFill>
          <a:ln/>
        </p:spPr>
      </p:sp>
      <p:pic>
        <p:nvPicPr>
          <p:cNvPr id="4" name="Image 0" descr="preencoded.png">    </p:cNvPr>
          <p:cNvPicPr>
            <a:picLocks noChangeAspect="1"/>
          </p:cNvPicPr>
          <p:nvPr/>
        </p:nvPicPr>
        <p:blipFill>
          <a:blip r:embed="rId1"/>
          <a:stretch>
            <a:fillRect/>
          </a:stretch>
        </p:blipFill>
        <p:spPr>
          <a:xfrm>
            <a:off x="9144000" y="0"/>
            <a:ext cx="5486400" cy="13201531"/>
          </a:xfrm>
          <a:prstGeom prst="rect">
            <a:avLst/>
          </a:prstGeom>
        </p:spPr>
      </p:pic>
      <p:sp>
        <p:nvSpPr>
          <p:cNvPr id="5" name="Text 2"/>
          <p:cNvSpPr/>
          <p:nvPr/>
        </p:nvSpPr>
        <p:spPr>
          <a:xfrm>
            <a:off x="877967" y="427673"/>
            <a:ext cx="3888462" cy="486013"/>
          </a:xfrm>
          <a:prstGeom prst="rect">
            <a:avLst/>
          </a:prstGeom>
          <a:noFill/>
          <a:ln/>
        </p:spPr>
        <p:txBody>
          <a:bodyPr wrap="non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*Spoiler* Story:</a:t>
            </a:r>
            <a:endParaRPr lang="en-US" sz="3062" dirty="0"/>
          </a:p>
        </p:txBody>
      </p:sp>
      <p:sp>
        <p:nvSpPr>
          <p:cNvPr id="6" name="Text 3"/>
          <p:cNvSpPr/>
          <p:nvPr/>
        </p:nvSpPr>
        <p:spPr>
          <a:xfrm>
            <a:off x="1126808" y="1146929"/>
            <a:ext cx="7139226"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b="1" dirty="0">
                <a:solidFill>
                  <a:srgbClr val="C9C9C0"/>
                </a:solidFill>
                <a:latin typeface="Tomorrow" pitchFamily="34" charset="0"/>
                <a:ea typeface="Tomorrow" pitchFamily="34" charset="-122"/>
                <a:cs typeface="Tomorrow" pitchFamily="34" charset="-120"/>
              </a:rPr>
              <a:t>Introduction:</a:t>
            </a:r>
            <a:endParaRPr lang="en-US" sz="1225" dirty="0"/>
          </a:p>
        </p:txBody>
      </p:sp>
      <p:sp>
        <p:nvSpPr>
          <p:cNvPr id="7" name="Text 4"/>
          <p:cNvSpPr/>
          <p:nvPr/>
        </p:nvSpPr>
        <p:spPr>
          <a:xfrm>
            <a:off x="1375529" y="1457801"/>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Carl, the protagonist, starts at the top left corner of the map, symbolizing his journey's beginning.</a:t>
            </a:r>
            <a:endParaRPr lang="en-US" sz="1225" dirty="0"/>
          </a:p>
        </p:txBody>
      </p:sp>
      <p:sp>
        <p:nvSpPr>
          <p:cNvPr id="8" name="Text 5"/>
          <p:cNvSpPr/>
          <p:nvPr/>
        </p:nvSpPr>
        <p:spPr>
          <a:xfrm>
            <a:off x="1375529" y="2017395"/>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Players are introduced to Carl's struggle with drug addiction and his quest for redemption.</a:t>
            </a:r>
            <a:endParaRPr lang="en-US" sz="1225" dirty="0"/>
          </a:p>
        </p:txBody>
      </p:sp>
      <p:sp>
        <p:nvSpPr>
          <p:cNvPr id="9" name="Text 6"/>
          <p:cNvSpPr/>
          <p:nvPr/>
        </p:nvSpPr>
        <p:spPr>
          <a:xfrm>
            <a:off x="1375529" y="2328267"/>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The objective is to guide Carl through a pixelated world, seeking rehabilitation and overcoming challenges.</a:t>
            </a:r>
            <a:endParaRPr lang="en-US" sz="1225" dirty="0"/>
          </a:p>
        </p:txBody>
      </p:sp>
      <p:sp>
        <p:nvSpPr>
          <p:cNvPr id="10" name="Text 7"/>
          <p:cNvSpPr/>
          <p:nvPr/>
        </p:nvSpPr>
        <p:spPr>
          <a:xfrm>
            <a:off x="1126808" y="2887861"/>
            <a:ext cx="7139226"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C9C9C0"/>
                </a:solidFill>
                <a:latin typeface="Tomorrow" pitchFamily="34" charset="0"/>
                <a:ea typeface="Tomorrow" pitchFamily="34" charset="-122"/>
                <a:cs typeface="Tomorrow" pitchFamily="34" charset="-120"/>
              </a:rPr>
              <a:t>Exploration Phase:</a:t>
            </a:r>
            <a:endParaRPr lang="en-US" sz="1225" dirty="0"/>
          </a:p>
        </p:txBody>
      </p:sp>
      <p:sp>
        <p:nvSpPr>
          <p:cNvPr id="11" name="Text 8"/>
          <p:cNvSpPr/>
          <p:nvPr/>
        </p:nvSpPr>
        <p:spPr>
          <a:xfrm>
            <a:off x="1375529" y="3198733"/>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Players navigate Carl through the map, exploring various locations to uncover hidden vending machines.</a:t>
            </a:r>
            <a:endParaRPr lang="en-US" sz="1225" dirty="0"/>
          </a:p>
        </p:txBody>
      </p:sp>
      <p:sp>
        <p:nvSpPr>
          <p:cNvPr id="12" name="Text 9"/>
          <p:cNvSpPr/>
          <p:nvPr/>
        </p:nvSpPr>
        <p:spPr>
          <a:xfrm>
            <a:off x="1375529" y="3758327"/>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Vending machines contain "Rehab Juice," representing Carl's path to recovery.</a:t>
            </a:r>
            <a:endParaRPr lang="en-US" sz="1225" dirty="0"/>
          </a:p>
        </p:txBody>
      </p:sp>
      <p:sp>
        <p:nvSpPr>
          <p:cNvPr id="13" name="Text 10"/>
          <p:cNvSpPr/>
          <p:nvPr/>
        </p:nvSpPr>
        <p:spPr>
          <a:xfrm>
            <a:off x="1375529" y="4069199"/>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Each vending machine triggers a mini-game that players must complete to obtain Rehab Juice.</a:t>
            </a:r>
            <a:endParaRPr lang="en-US" sz="1225" dirty="0"/>
          </a:p>
        </p:txBody>
      </p:sp>
      <p:sp>
        <p:nvSpPr>
          <p:cNvPr id="14" name="Text 11"/>
          <p:cNvSpPr/>
          <p:nvPr/>
        </p:nvSpPr>
        <p:spPr>
          <a:xfrm>
            <a:off x="1126808" y="4628793"/>
            <a:ext cx="7139226"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C9C9C0"/>
                </a:solidFill>
                <a:latin typeface="Tomorrow" pitchFamily="34" charset="0"/>
                <a:ea typeface="Tomorrow" pitchFamily="34" charset="-122"/>
                <a:cs typeface="Tomorrow" pitchFamily="34" charset="-120"/>
              </a:rPr>
              <a:t>Mini-Games:</a:t>
            </a:r>
            <a:endParaRPr lang="en-US" sz="1225" dirty="0"/>
          </a:p>
        </p:txBody>
      </p:sp>
      <p:sp>
        <p:nvSpPr>
          <p:cNvPr id="15" name="Text 12"/>
          <p:cNvSpPr/>
          <p:nvPr/>
        </p:nvSpPr>
        <p:spPr>
          <a:xfrm>
            <a:off x="1375529" y="4939665"/>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Mini-games range from puzzles to reflex-based challenges, offering a diverse gameplay experience.</a:t>
            </a:r>
            <a:endParaRPr lang="en-US" sz="1225" dirty="0"/>
          </a:p>
        </p:txBody>
      </p:sp>
      <p:sp>
        <p:nvSpPr>
          <p:cNvPr id="16" name="Text 13"/>
          <p:cNvSpPr/>
          <p:nvPr/>
        </p:nvSpPr>
        <p:spPr>
          <a:xfrm>
            <a:off x="1375529" y="5499259"/>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Successfully completing mini-games rewards players with Rehab Juice, boosting Carl's chances of rehabilitation.</a:t>
            </a:r>
            <a:endParaRPr lang="en-US" sz="1225" dirty="0"/>
          </a:p>
        </p:txBody>
      </p:sp>
      <p:sp>
        <p:nvSpPr>
          <p:cNvPr id="17" name="Text 14"/>
          <p:cNvSpPr/>
          <p:nvPr/>
        </p:nvSpPr>
        <p:spPr>
          <a:xfrm>
            <a:off x="1126808" y="6058853"/>
            <a:ext cx="7139226"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C9C9C0"/>
                </a:solidFill>
                <a:latin typeface="Tomorrow" pitchFamily="34" charset="0"/>
                <a:ea typeface="Tomorrow" pitchFamily="34" charset="-122"/>
                <a:cs typeface="Tomorrow" pitchFamily="34" charset="-120"/>
              </a:rPr>
              <a:t>Combat Encounters:</a:t>
            </a:r>
            <a:endParaRPr lang="en-US" sz="1225" dirty="0"/>
          </a:p>
        </p:txBody>
      </p:sp>
      <p:sp>
        <p:nvSpPr>
          <p:cNvPr id="18" name="Text 15"/>
          <p:cNvSpPr/>
          <p:nvPr/>
        </p:nvSpPr>
        <p:spPr>
          <a:xfrm>
            <a:off x="1375529" y="6369725"/>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Along the journey, Carl encounters ghostly adversaries representing his inner demons.</a:t>
            </a:r>
            <a:endParaRPr lang="en-US" sz="1225" dirty="0"/>
          </a:p>
        </p:txBody>
      </p:sp>
      <p:sp>
        <p:nvSpPr>
          <p:cNvPr id="19" name="Text 16"/>
          <p:cNvSpPr/>
          <p:nvPr/>
        </p:nvSpPr>
        <p:spPr>
          <a:xfrm>
            <a:off x="1375529" y="6680597"/>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Players engage in combat using a combination of attacks, dashes, and dodges to overcome obstacles.</a:t>
            </a:r>
            <a:endParaRPr lang="en-US" sz="1225" dirty="0"/>
          </a:p>
        </p:txBody>
      </p:sp>
      <p:sp>
        <p:nvSpPr>
          <p:cNvPr id="20" name="Text 17"/>
          <p:cNvSpPr/>
          <p:nvPr/>
        </p:nvSpPr>
        <p:spPr>
          <a:xfrm>
            <a:off x="1375529" y="7240191"/>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Defeating demons yields rewards and clears the path for Carl's progression.</a:t>
            </a:r>
            <a:endParaRPr lang="en-US" sz="1225" dirty="0"/>
          </a:p>
        </p:txBody>
      </p:sp>
      <p:sp>
        <p:nvSpPr>
          <p:cNvPr id="21" name="Text 18"/>
          <p:cNvSpPr/>
          <p:nvPr/>
        </p:nvSpPr>
        <p:spPr>
          <a:xfrm>
            <a:off x="1126808" y="7551063"/>
            <a:ext cx="7139226" cy="248722"/>
          </a:xfrm>
          <a:prstGeom prst="rect">
            <a:avLst/>
          </a:prstGeom>
          <a:noFill/>
          <a:ln/>
        </p:spPr>
        <p:txBody>
          <a:bodyPr wrap="none" rtlCol="0" anchor="t"/>
          <a:lstStyle/>
          <a:p>
            <a:pPr algn="l" marL="342900" indent="-342900">
              <a:lnSpc>
                <a:spcPts val="1960"/>
              </a:lnSpc>
              <a:buSzPct val="100000"/>
              <a:buFont typeface="+mj-lt"/>
              <a:buAutoNum type="arabicPeriod" startAt="5"/>
            </a:pPr>
            <a:r>
              <a:rPr lang="en-US" sz="1225" b="1" dirty="0">
                <a:solidFill>
                  <a:srgbClr val="C9C9C0"/>
                </a:solidFill>
                <a:latin typeface="Tomorrow" pitchFamily="34" charset="0"/>
                <a:ea typeface="Tomorrow" pitchFamily="34" charset="-122"/>
                <a:cs typeface="Tomorrow" pitchFamily="34" charset="-120"/>
              </a:rPr>
              <a:t>Character Progression:</a:t>
            </a:r>
            <a:endParaRPr lang="en-US" sz="1225" dirty="0"/>
          </a:p>
        </p:txBody>
      </p:sp>
      <p:sp>
        <p:nvSpPr>
          <p:cNvPr id="22" name="Text 19"/>
          <p:cNvSpPr/>
          <p:nvPr/>
        </p:nvSpPr>
        <p:spPr>
          <a:xfrm>
            <a:off x="1375529" y="7861935"/>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Carl's health, represented by a health meter, depletes when attacked by demons.</a:t>
            </a:r>
            <a:endParaRPr lang="en-US" sz="1225" dirty="0"/>
          </a:p>
        </p:txBody>
      </p:sp>
      <p:sp>
        <p:nvSpPr>
          <p:cNvPr id="23" name="Text 20"/>
          <p:cNvSpPr/>
          <p:nvPr/>
        </p:nvSpPr>
        <p:spPr>
          <a:xfrm>
            <a:off x="1375529" y="8172807"/>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The "High-o-Meter" fluctuates based on Carl's actions and influences background distortions.</a:t>
            </a:r>
            <a:endParaRPr lang="en-US" sz="1225" dirty="0"/>
          </a:p>
        </p:txBody>
      </p:sp>
      <p:sp>
        <p:nvSpPr>
          <p:cNvPr id="24" name="Text 21"/>
          <p:cNvSpPr/>
          <p:nvPr/>
        </p:nvSpPr>
        <p:spPr>
          <a:xfrm>
            <a:off x="1375529" y="8483679"/>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Experience points earned from combat determine the effectiveness of Carl's attacks and abilities.</a:t>
            </a:r>
            <a:endParaRPr lang="en-US" sz="1225" dirty="0"/>
          </a:p>
        </p:txBody>
      </p:sp>
      <p:sp>
        <p:nvSpPr>
          <p:cNvPr id="25" name="Text 22"/>
          <p:cNvSpPr/>
          <p:nvPr/>
        </p:nvSpPr>
        <p:spPr>
          <a:xfrm>
            <a:off x="1126808" y="9043273"/>
            <a:ext cx="7139226" cy="248722"/>
          </a:xfrm>
          <a:prstGeom prst="rect">
            <a:avLst/>
          </a:prstGeom>
          <a:noFill/>
          <a:ln/>
        </p:spPr>
        <p:txBody>
          <a:bodyPr wrap="none" rtlCol="0" anchor="t"/>
          <a:lstStyle/>
          <a:p>
            <a:pPr algn="l" marL="342900" indent="-342900">
              <a:lnSpc>
                <a:spcPts val="1960"/>
              </a:lnSpc>
              <a:buSzPct val="100000"/>
              <a:buFont typeface="+mj-lt"/>
              <a:buAutoNum type="arabicPeriod" startAt="6"/>
            </a:pPr>
            <a:r>
              <a:rPr lang="en-US" sz="1225" b="1" dirty="0">
                <a:solidFill>
                  <a:srgbClr val="C9C9C0"/>
                </a:solidFill>
                <a:latin typeface="Tomorrow" pitchFamily="34" charset="0"/>
                <a:ea typeface="Tomorrow" pitchFamily="34" charset="-122"/>
                <a:cs typeface="Tomorrow" pitchFamily="34" charset="-120"/>
              </a:rPr>
              <a:t>Rehabilitation Milestones:</a:t>
            </a:r>
            <a:endParaRPr lang="en-US" sz="1225" dirty="0"/>
          </a:p>
        </p:txBody>
      </p:sp>
      <p:sp>
        <p:nvSpPr>
          <p:cNvPr id="26" name="Text 23"/>
          <p:cNvSpPr/>
          <p:nvPr/>
        </p:nvSpPr>
        <p:spPr>
          <a:xfrm>
            <a:off x="1375529" y="9354145"/>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As players collect Rehab Juice and overcome challenges, Carl's journey towards rehabilitation progresses.</a:t>
            </a:r>
            <a:endParaRPr lang="en-US" sz="1225" dirty="0"/>
          </a:p>
        </p:txBody>
      </p:sp>
      <p:sp>
        <p:nvSpPr>
          <p:cNvPr id="27" name="Text 24"/>
          <p:cNvSpPr/>
          <p:nvPr/>
        </p:nvSpPr>
        <p:spPr>
          <a:xfrm>
            <a:off x="1375529" y="9913739"/>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Each milestone brings Carl closer to redemption, symbolized by visual and narrative cues.</a:t>
            </a:r>
            <a:endParaRPr lang="en-US" sz="1225" dirty="0"/>
          </a:p>
        </p:txBody>
      </p:sp>
      <p:sp>
        <p:nvSpPr>
          <p:cNvPr id="28" name="Text 25"/>
          <p:cNvSpPr/>
          <p:nvPr/>
        </p:nvSpPr>
        <p:spPr>
          <a:xfrm>
            <a:off x="1126808" y="10224611"/>
            <a:ext cx="7139226" cy="248722"/>
          </a:xfrm>
          <a:prstGeom prst="rect">
            <a:avLst/>
          </a:prstGeom>
          <a:noFill/>
          <a:ln/>
        </p:spPr>
        <p:txBody>
          <a:bodyPr wrap="none" rtlCol="0" anchor="t"/>
          <a:lstStyle/>
          <a:p>
            <a:pPr algn="l" marL="342900" indent="-342900">
              <a:lnSpc>
                <a:spcPts val="1960"/>
              </a:lnSpc>
              <a:buSzPct val="100000"/>
              <a:buFont typeface="+mj-lt"/>
              <a:buAutoNum type="arabicPeriod" startAt="7"/>
            </a:pPr>
            <a:r>
              <a:rPr lang="en-US" sz="1225" b="1" dirty="0">
                <a:solidFill>
                  <a:srgbClr val="C9C9C0"/>
                </a:solidFill>
                <a:latin typeface="Tomorrow" pitchFamily="34" charset="0"/>
                <a:ea typeface="Tomorrow" pitchFamily="34" charset="-122"/>
                <a:cs typeface="Tomorrow" pitchFamily="34" charset="-120"/>
              </a:rPr>
              <a:t>Climactic Finale:</a:t>
            </a:r>
            <a:endParaRPr lang="en-US" sz="1225" dirty="0"/>
          </a:p>
        </p:txBody>
      </p:sp>
      <p:sp>
        <p:nvSpPr>
          <p:cNvPr id="29" name="Text 26"/>
          <p:cNvSpPr/>
          <p:nvPr/>
        </p:nvSpPr>
        <p:spPr>
          <a:xfrm>
            <a:off x="1375529" y="10535483"/>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The game culminates in a climactic finale where Carl confronts his inner struggles and faces his ultimate test.</a:t>
            </a:r>
            <a:endParaRPr lang="en-US" sz="1225" dirty="0"/>
          </a:p>
        </p:txBody>
      </p:sp>
      <p:sp>
        <p:nvSpPr>
          <p:cNvPr id="30" name="Text 27"/>
          <p:cNvSpPr/>
          <p:nvPr/>
        </p:nvSpPr>
        <p:spPr>
          <a:xfrm>
            <a:off x="1375529" y="11095077"/>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Players must utilize all acquired skills and resources to guide Carl to victory and salvation.</a:t>
            </a:r>
            <a:endParaRPr lang="en-US" sz="1225" dirty="0"/>
          </a:p>
        </p:txBody>
      </p:sp>
      <p:sp>
        <p:nvSpPr>
          <p:cNvPr id="31" name="Text 28"/>
          <p:cNvSpPr/>
          <p:nvPr/>
        </p:nvSpPr>
        <p:spPr>
          <a:xfrm>
            <a:off x="1126808" y="11405949"/>
            <a:ext cx="7139226" cy="248722"/>
          </a:xfrm>
          <a:prstGeom prst="rect">
            <a:avLst/>
          </a:prstGeom>
          <a:noFill/>
          <a:ln/>
        </p:spPr>
        <p:txBody>
          <a:bodyPr wrap="none" rtlCol="0" anchor="t"/>
          <a:lstStyle/>
          <a:p>
            <a:pPr algn="l" marL="342900" indent="-342900">
              <a:lnSpc>
                <a:spcPts val="1960"/>
              </a:lnSpc>
              <a:buSzPct val="100000"/>
              <a:buFont typeface="+mj-lt"/>
              <a:buAutoNum type="arabicPeriod" startAt="8"/>
            </a:pPr>
            <a:r>
              <a:rPr lang="en-US" sz="1225" b="1" dirty="0">
                <a:solidFill>
                  <a:srgbClr val="C9C9C0"/>
                </a:solidFill>
                <a:latin typeface="Tomorrow" pitchFamily="34" charset="0"/>
                <a:ea typeface="Tomorrow" pitchFamily="34" charset="-122"/>
                <a:cs typeface="Tomorrow" pitchFamily="34" charset="-120"/>
              </a:rPr>
              <a:t>Resolution:</a:t>
            </a:r>
            <a:endParaRPr lang="en-US" sz="1225" dirty="0"/>
          </a:p>
        </p:txBody>
      </p:sp>
      <p:sp>
        <p:nvSpPr>
          <p:cNvPr id="32" name="Text 29"/>
          <p:cNvSpPr/>
          <p:nvPr/>
        </p:nvSpPr>
        <p:spPr>
          <a:xfrm>
            <a:off x="1375529" y="11716822"/>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Carl's journey concludes with a resolution that reflects his growth, resilience, and newfound hope.</a:t>
            </a:r>
            <a:endParaRPr lang="en-US" sz="1225" dirty="0"/>
          </a:p>
        </p:txBody>
      </p:sp>
      <p:sp>
        <p:nvSpPr>
          <p:cNvPr id="33" name="Text 30"/>
          <p:cNvSpPr/>
          <p:nvPr/>
        </p:nvSpPr>
        <p:spPr>
          <a:xfrm>
            <a:off x="1375529" y="12276415"/>
            <a:ext cx="68905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Players witness Carl's transformation from a troubled soul to a beacon of redemption, highlighting the game's theme of triumph over adversity.</a:t>
            </a:r>
            <a:endParaRPr lang="en-US" sz="1225" dirty="0"/>
          </a:p>
        </p:txBody>
      </p:sp>
      <p:pic>
        <p:nvPicPr>
          <p:cNvPr id="3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502259"/>
          </a:xfrm>
          <a:prstGeom prst="rect">
            <a:avLst/>
          </a:prstGeom>
          <a:solidFill>
            <a:srgbClr val="1D1D1B"/>
          </a:solidFill>
          <a:ln/>
        </p:spPr>
      </p:sp>
      <p:sp>
        <p:nvSpPr>
          <p:cNvPr id="4" name="Text 2"/>
          <p:cNvSpPr/>
          <p:nvPr/>
        </p:nvSpPr>
        <p:spPr>
          <a:xfrm>
            <a:off x="3621167" y="427673"/>
            <a:ext cx="4141351" cy="486013"/>
          </a:xfrm>
          <a:prstGeom prst="rect">
            <a:avLst/>
          </a:prstGeom>
          <a:noFill/>
          <a:ln/>
        </p:spPr>
        <p:txBody>
          <a:bodyPr wrap="non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Controls &amp; Execution</a:t>
            </a:r>
            <a:endParaRPr lang="en-US" sz="3062" dirty="0"/>
          </a:p>
        </p:txBody>
      </p:sp>
      <p:sp>
        <p:nvSpPr>
          <p:cNvPr id="5" name="Shape 3"/>
          <p:cNvSpPr/>
          <p:nvPr/>
        </p:nvSpPr>
        <p:spPr>
          <a:xfrm>
            <a:off x="3621167" y="1146929"/>
            <a:ext cx="3616285" cy="7927658"/>
          </a:xfrm>
          <a:prstGeom prst="roundRect">
            <a:avLst>
              <a:gd name="adj" fmla="val 2581"/>
            </a:avLst>
          </a:prstGeom>
          <a:solidFill>
            <a:srgbClr val="0B0B0A"/>
          </a:solidFill>
          <a:ln/>
        </p:spPr>
      </p:sp>
      <p:sp>
        <p:nvSpPr>
          <p:cNvPr id="6" name="Text 4"/>
          <p:cNvSpPr/>
          <p:nvPr/>
        </p:nvSpPr>
        <p:spPr>
          <a:xfrm>
            <a:off x="3776662" y="1302425"/>
            <a:ext cx="1944172" cy="243007"/>
          </a:xfrm>
          <a:prstGeom prst="rect">
            <a:avLst/>
          </a:prstGeom>
          <a:noFill/>
          <a:ln/>
        </p:spPr>
        <p:txBody>
          <a:bodyPr wrap="none" rtlCol="0" anchor="t"/>
          <a:lstStyle/>
          <a:p>
            <a:pPr indent="0" marL="0">
              <a:lnSpc>
                <a:spcPts val="1914"/>
              </a:lnSpc>
              <a:buNone/>
            </a:pPr>
            <a:r>
              <a:rPr lang="en-US" sz="1531" b="1" dirty="0">
                <a:solidFill>
                  <a:srgbClr val="EDEDE8"/>
                </a:solidFill>
                <a:latin typeface="Tomorrow" pitchFamily="34" charset="0"/>
                <a:ea typeface="Tomorrow" pitchFamily="34" charset="-122"/>
                <a:cs typeface="Tomorrow" pitchFamily="34" charset="-120"/>
              </a:rPr>
              <a:t>Control Buttons:</a:t>
            </a:r>
            <a:endParaRPr lang="en-US" sz="1531" dirty="0"/>
          </a:p>
        </p:txBody>
      </p:sp>
      <p:sp>
        <p:nvSpPr>
          <p:cNvPr id="7" name="Text 5"/>
          <p:cNvSpPr/>
          <p:nvPr/>
        </p:nvSpPr>
        <p:spPr>
          <a:xfrm>
            <a:off x="4025503" y="1638657"/>
            <a:ext cx="3056453"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b="1" dirty="0">
                <a:solidFill>
                  <a:srgbClr val="C9C9C0"/>
                </a:solidFill>
                <a:latin typeface="Tomorrow" pitchFamily="34" charset="0"/>
                <a:ea typeface="Tomorrow" pitchFamily="34" charset="-122"/>
                <a:cs typeface="Tomorrow" pitchFamily="34" charset="-120"/>
              </a:rPr>
              <a:t>Movement:</a:t>
            </a:r>
            <a:endParaRPr lang="en-US" sz="1225" dirty="0"/>
          </a:p>
        </p:txBody>
      </p:sp>
      <p:sp>
        <p:nvSpPr>
          <p:cNvPr id="8" name="Text 6"/>
          <p:cNvSpPr/>
          <p:nvPr/>
        </p:nvSpPr>
        <p:spPr>
          <a:xfrm>
            <a:off x="4274225" y="1949529"/>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Arrow Keys:</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Move Carl in up, down, left, and right directions.</a:t>
            </a:r>
            <a:endParaRPr lang="en-US" sz="1225" dirty="0"/>
          </a:p>
        </p:txBody>
      </p:sp>
      <p:sp>
        <p:nvSpPr>
          <p:cNvPr id="9" name="Text 7"/>
          <p:cNvSpPr/>
          <p:nvPr/>
        </p:nvSpPr>
        <p:spPr>
          <a:xfrm>
            <a:off x="4025503" y="2509123"/>
            <a:ext cx="3056453"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C9C9C0"/>
                </a:solidFill>
                <a:latin typeface="Tomorrow" pitchFamily="34" charset="0"/>
                <a:ea typeface="Tomorrow" pitchFamily="34" charset="-122"/>
                <a:cs typeface="Tomorrow" pitchFamily="34" charset="-120"/>
              </a:rPr>
              <a:t>Abilities:</a:t>
            </a:r>
            <a:endParaRPr lang="en-US" sz="1225" dirty="0"/>
          </a:p>
        </p:txBody>
      </p:sp>
      <p:sp>
        <p:nvSpPr>
          <p:cNvPr id="10" name="Text 8"/>
          <p:cNvSpPr/>
          <p:nvPr/>
        </p:nvSpPr>
        <p:spPr>
          <a:xfrm>
            <a:off x="4274225" y="2819995"/>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D Key: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Dash to evade enemy attacks swiftly.</a:t>
            </a:r>
            <a:endParaRPr lang="en-US" sz="1225" dirty="0"/>
          </a:p>
        </p:txBody>
      </p:sp>
      <p:sp>
        <p:nvSpPr>
          <p:cNvPr id="11" name="Text 9"/>
          <p:cNvSpPr/>
          <p:nvPr/>
        </p:nvSpPr>
        <p:spPr>
          <a:xfrm>
            <a:off x="4274225" y="3379589"/>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Shift Key: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Sprint to cover long distances quickly.</a:t>
            </a:r>
            <a:endParaRPr lang="en-US" sz="1225" dirty="0"/>
          </a:p>
        </p:txBody>
      </p:sp>
      <p:sp>
        <p:nvSpPr>
          <p:cNvPr id="12" name="Text 10"/>
          <p:cNvSpPr/>
          <p:nvPr/>
        </p:nvSpPr>
        <p:spPr>
          <a:xfrm>
            <a:off x="4274225" y="3939183"/>
            <a:ext cx="2807732" cy="248722"/>
          </a:xfrm>
          <a:prstGeom prst="rect">
            <a:avLst/>
          </a:prstGeom>
          <a:noFill/>
          <a:ln/>
        </p:spPr>
        <p:txBody>
          <a:bodyPr wrap="non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X Key: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Use Sacred Sword</a:t>
            </a:r>
            <a:endParaRPr lang="en-US" sz="1225" dirty="0"/>
          </a:p>
        </p:txBody>
      </p:sp>
      <p:sp>
        <p:nvSpPr>
          <p:cNvPr id="13" name="Text 11"/>
          <p:cNvSpPr/>
          <p:nvPr/>
        </p:nvSpPr>
        <p:spPr>
          <a:xfrm>
            <a:off x="4025503" y="4250055"/>
            <a:ext cx="3056453"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C9C9C0"/>
                </a:solidFill>
                <a:latin typeface="Tomorrow" pitchFamily="34" charset="0"/>
                <a:ea typeface="Tomorrow" pitchFamily="34" charset="-122"/>
                <a:cs typeface="Tomorrow" pitchFamily="34" charset="-120"/>
              </a:rPr>
              <a:t>Interaction:</a:t>
            </a:r>
            <a:endParaRPr lang="en-US" sz="1225" dirty="0"/>
          </a:p>
        </p:txBody>
      </p:sp>
      <p:sp>
        <p:nvSpPr>
          <p:cNvPr id="14" name="Text 12"/>
          <p:cNvSpPr/>
          <p:nvPr/>
        </p:nvSpPr>
        <p:spPr>
          <a:xfrm>
            <a:off x="4274225" y="4560927"/>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Dot Key: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Interact with objects, NPCs, and vending machines..</a:t>
            </a:r>
            <a:endParaRPr lang="en-US" sz="1225" dirty="0"/>
          </a:p>
        </p:txBody>
      </p:sp>
      <p:sp>
        <p:nvSpPr>
          <p:cNvPr id="15" name="Text 13"/>
          <p:cNvSpPr/>
          <p:nvPr/>
        </p:nvSpPr>
        <p:spPr>
          <a:xfrm>
            <a:off x="4025503" y="5120521"/>
            <a:ext cx="3056453"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C9C9C0"/>
                </a:solidFill>
                <a:latin typeface="Tomorrow" pitchFamily="34" charset="0"/>
                <a:ea typeface="Tomorrow" pitchFamily="34" charset="-122"/>
                <a:cs typeface="Tomorrow" pitchFamily="34" charset="-120"/>
              </a:rPr>
              <a:t>Combat:</a:t>
            </a:r>
            <a:endParaRPr lang="en-US" sz="1225" dirty="0"/>
          </a:p>
        </p:txBody>
      </p:sp>
      <p:sp>
        <p:nvSpPr>
          <p:cNvPr id="16" name="Text 14"/>
          <p:cNvSpPr/>
          <p:nvPr/>
        </p:nvSpPr>
        <p:spPr>
          <a:xfrm>
            <a:off x="4274225" y="5431393"/>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Mouse Click:</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Perform primary attacks with Carl's weapon.</a:t>
            </a:r>
            <a:endParaRPr lang="en-US" sz="1225" dirty="0"/>
          </a:p>
        </p:txBody>
      </p:sp>
      <p:sp>
        <p:nvSpPr>
          <p:cNvPr id="17" name="Text 15"/>
          <p:cNvSpPr/>
          <p:nvPr/>
        </p:nvSpPr>
        <p:spPr>
          <a:xfrm>
            <a:off x="4274225" y="5990987"/>
            <a:ext cx="2807732"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Shift Key: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Activate special sprint when available.</a:t>
            </a:r>
            <a:endParaRPr lang="en-US" sz="1225" dirty="0"/>
          </a:p>
        </p:txBody>
      </p:sp>
      <p:sp>
        <p:nvSpPr>
          <p:cNvPr id="18" name="Text 16"/>
          <p:cNvSpPr/>
          <p:nvPr/>
        </p:nvSpPr>
        <p:spPr>
          <a:xfrm>
            <a:off x="3776662" y="6581656"/>
            <a:ext cx="3305294" cy="248722"/>
          </a:xfrm>
          <a:prstGeom prst="rect">
            <a:avLst/>
          </a:prstGeom>
          <a:noFill/>
          <a:ln/>
        </p:spPr>
        <p:txBody>
          <a:bodyPr wrap="none" rtlCol="0" anchor="t"/>
          <a:lstStyle/>
          <a:p>
            <a:pPr indent="0" marL="0">
              <a:lnSpc>
                <a:spcPts val="1960"/>
              </a:lnSpc>
              <a:buNone/>
            </a:pPr>
            <a:endParaRPr lang="en-US" sz="1225" dirty="0"/>
          </a:p>
        </p:txBody>
      </p:sp>
      <p:sp>
        <p:nvSpPr>
          <p:cNvPr id="19" name="Shape 17"/>
          <p:cNvSpPr/>
          <p:nvPr/>
        </p:nvSpPr>
        <p:spPr>
          <a:xfrm>
            <a:off x="7392948" y="1146929"/>
            <a:ext cx="3616285" cy="7927658"/>
          </a:xfrm>
          <a:prstGeom prst="roundRect">
            <a:avLst>
              <a:gd name="adj" fmla="val 2581"/>
            </a:avLst>
          </a:prstGeom>
          <a:solidFill>
            <a:srgbClr val="0B0B0A"/>
          </a:solidFill>
          <a:ln/>
        </p:spPr>
      </p:sp>
      <p:sp>
        <p:nvSpPr>
          <p:cNvPr id="20" name="Text 18"/>
          <p:cNvSpPr/>
          <p:nvPr/>
        </p:nvSpPr>
        <p:spPr>
          <a:xfrm>
            <a:off x="7548443" y="1302425"/>
            <a:ext cx="3305294"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Steps to Run and Execute the Game:</a:t>
            </a:r>
            <a:endParaRPr lang="en-US" sz="1225" dirty="0"/>
          </a:p>
        </p:txBody>
      </p:sp>
      <p:sp>
        <p:nvSpPr>
          <p:cNvPr id="21" name="Text 19"/>
          <p:cNvSpPr/>
          <p:nvPr/>
        </p:nvSpPr>
        <p:spPr>
          <a:xfrm>
            <a:off x="7797284" y="1644372"/>
            <a:ext cx="3056453"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b="1" dirty="0">
                <a:solidFill>
                  <a:srgbClr val="C9C9C0"/>
                </a:solidFill>
                <a:latin typeface="Tomorrow" pitchFamily="34" charset="0"/>
                <a:ea typeface="Tomorrow" pitchFamily="34" charset="-122"/>
                <a:cs typeface="Tomorrow" pitchFamily="34" charset="-120"/>
              </a:rPr>
              <a:t>Install Python and Pygame:</a:t>
            </a:r>
            <a:endParaRPr lang="en-US" sz="1225" dirty="0"/>
          </a:p>
        </p:txBody>
      </p:sp>
      <p:sp>
        <p:nvSpPr>
          <p:cNvPr id="22" name="Text 20"/>
          <p:cNvSpPr/>
          <p:nvPr/>
        </p:nvSpPr>
        <p:spPr>
          <a:xfrm>
            <a:off x="8046006" y="1955244"/>
            <a:ext cx="2807732"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Ensure Python is installed on your system.</a:t>
            </a:r>
            <a:endParaRPr lang="en-US" sz="1225" dirty="0"/>
          </a:p>
        </p:txBody>
      </p:sp>
      <p:sp>
        <p:nvSpPr>
          <p:cNvPr id="23" name="Text 21"/>
          <p:cNvSpPr/>
          <p:nvPr/>
        </p:nvSpPr>
        <p:spPr>
          <a:xfrm>
            <a:off x="8046006" y="2514838"/>
            <a:ext cx="2807732"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Install the Pygame library using pip: </a:t>
            </a:r>
            <a:pPr algn="l" lvl="1" indent="0" marL="0">
              <a:lnSpc>
                <a:spcPts val="1960"/>
              </a:lnSpc>
              <a:buNone/>
            </a:pPr>
            <a:r>
              <a:rPr lang="en-US" sz="1225" dirty="0">
                <a:solidFill>
                  <a:srgbClr val="C9C9C0"/>
                </a:solidFill>
                <a:highlight>
                  <a:srgbClr val="272725"/>
                </a:highlight>
                <a:latin typeface="Consolas" pitchFamily="34" charset="0"/>
                <a:ea typeface="Consolas" pitchFamily="34" charset="-122"/>
                <a:cs typeface="Consolas" pitchFamily="34" charset="-120"/>
              </a:rPr>
              <a:t>pip install pygame</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a:t>
            </a:r>
            <a:endParaRPr lang="en-US" sz="1225" dirty="0"/>
          </a:p>
        </p:txBody>
      </p:sp>
      <p:sp>
        <p:nvSpPr>
          <p:cNvPr id="24" name="Text 22"/>
          <p:cNvSpPr/>
          <p:nvPr/>
        </p:nvSpPr>
        <p:spPr>
          <a:xfrm>
            <a:off x="7797284" y="3074432"/>
            <a:ext cx="3056453"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C9C9C0"/>
                </a:solidFill>
                <a:latin typeface="Tomorrow" pitchFamily="34" charset="0"/>
                <a:ea typeface="Tomorrow" pitchFamily="34" charset="-122"/>
                <a:cs typeface="Tomorrow" pitchFamily="34" charset="-120"/>
              </a:rPr>
              <a:t>Download Game Files:</a:t>
            </a:r>
            <a:endParaRPr lang="en-US" sz="1225" dirty="0"/>
          </a:p>
        </p:txBody>
      </p:sp>
      <p:sp>
        <p:nvSpPr>
          <p:cNvPr id="25" name="Text 23"/>
          <p:cNvSpPr/>
          <p:nvPr/>
        </p:nvSpPr>
        <p:spPr>
          <a:xfrm>
            <a:off x="8046006" y="3385304"/>
            <a:ext cx="2807732"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Download the game files from the provided source or repository.</a:t>
            </a:r>
            <a:endParaRPr lang="en-US" sz="1225" dirty="0"/>
          </a:p>
        </p:txBody>
      </p:sp>
      <p:sp>
        <p:nvSpPr>
          <p:cNvPr id="26" name="Text 24"/>
          <p:cNvSpPr/>
          <p:nvPr/>
        </p:nvSpPr>
        <p:spPr>
          <a:xfrm>
            <a:off x="7797284" y="3944898"/>
            <a:ext cx="3056453"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C9C9C0"/>
                </a:solidFill>
                <a:latin typeface="Tomorrow" pitchFamily="34" charset="0"/>
                <a:ea typeface="Tomorrow" pitchFamily="34" charset="-122"/>
                <a:cs typeface="Tomorrow" pitchFamily="34" charset="-120"/>
              </a:rPr>
              <a:t>Navigate to Game Directory:</a:t>
            </a:r>
            <a:endParaRPr lang="en-US" sz="1225" dirty="0"/>
          </a:p>
        </p:txBody>
      </p:sp>
      <p:sp>
        <p:nvSpPr>
          <p:cNvPr id="27" name="Text 25"/>
          <p:cNvSpPr/>
          <p:nvPr/>
        </p:nvSpPr>
        <p:spPr>
          <a:xfrm>
            <a:off x="8046006" y="4255770"/>
            <a:ext cx="2807732"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Open a terminal or command prompt.</a:t>
            </a:r>
            <a:endParaRPr lang="en-US" sz="1225" dirty="0"/>
          </a:p>
        </p:txBody>
      </p:sp>
      <p:sp>
        <p:nvSpPr>
          <p:cNvPr id="28" name="Text 26"/>
          <p:cNvSpPr/>
          <p:nvPr/>
        </p:nvSpPr>
        <p:spPr>
          <a:xfrm>
            <a:off x="8046006" y="4566642"/>
            <a:ext cx="2807732"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Use the </a:t>
            </a:r>
            <a:pPr algn="l" lvl="1" indent="0" marL="0">
              <a:lnSpc>
                <a:spcPts val="1960"/>
              </a:lnSpc>
              <a:buNone/>
            </a:pPr>
            <a:r>
              <a:rPr lang="en-US" sz="1225" dirty="0">
                <a:solidFill>
                  <a:srgbClr val="C9C9C0"/>
                </a:solidFill>
                <a:highlight>
                  <a:srgbClr val="272725"/>
                </a:highlight>
                <a:latin typeface="Consolas" pitchFamily="34" charset="0"/>
                <a:ea typeface="Consolas" pitchFamily="34" charset="-122"/>
                <a:cs typeface="Consolas" pitchFamily="34" charset="-120"/>
              </a:rPr>
              <a:t>cd</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command to navigate to the directory containing the game files.</a:t>
            </a:r>
            <a:endParaRPr lang="en-US" sz="1225" dirty="0"/>
          </a:p>
        </p:txBody>
      </p:sp>
      <p:sp>
        <p:nvSpPr>
          <p:cNvPr id="29" name="Text 27"/>
          <p:cNvSpPr/>
          <p:nvPr/>
        </p:nvSpPr>
        <p:spPr>
          <a:xfrm>
            <a:off x="7797284" y="5374958"/>
            <a:ext cx="3056453"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C9C9C0"/>
                </a:solidFill>
                <a:latin typeface="Tomorrow" pitchFamily="34" charset="0"/>
                <a:ea typeface="Tomorrow" pitchFamily="34" charset="-122"/>
                <a:cs typeface="Tomorrow" pitchFamily="34" charset="-120"/>
              </a:rPr>
              <a:t>Run Main.py File:</a:t>
            </a:r>
            <a:endParaRPr lang="en-US" sz="1225" dirty="0"/>
          </a:p>
        </p:txBody>
      </p:sp>
      <p:sp>
        <p:nvSpPr>
          <p:cNvPr id="30" name="Text 28"/>
          <p:cNvSpPr/>
          <p:nvPr/>
        </p:nvSpPr>
        <p:spPr>
          <a:xfrm>
            <a:off x="8046006" y="5685830"/>
            <a:ext cx="2807732"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Type </a:t>
            </a:r>
            <a:pPr algn="l" lvl="1" indent="0" marL="0">
              <a:lnSpc>
                <a:spcPts val="1960"/>
              </a:lnSpc>
              <a:buNone/>
            </a:pPr>
            <a:r>
              <a:rPr lang="en-US" sz="1225" dirty="0">
                <a:solidFill>
                  <a:srgbClr val="C9C9C0"/>
                </a:solidFill>
                <a:highlight>
                  <a:srgbClr val="272725"/>
                </a:highlight>
                <a:latin typeface="Consolas" pitchFamily="34" charset="0"/>
                <a:ea typeface="Consolas" pitchFamily="34" charset="-122"/>
                <a:cs typeface="Consolas" pitchFamily="34" charset="-120"/>
              </a:rPr>
              <a:t>python main.py</a:t>
            </a:r>
            <a:pPr algn="l" lvl="1" indent="0" marL="0">
              <a:lnSpc>
                <a:spcPts val="1960"/>
              </a:lnSpc>
              <a:buNone/>
            </a:pPr>
            <a:r>
              <a:rPr lang="en-US" sz="1225" dirty="0">
                <a:solidFill>
                  <a:srgbClr val="C9C9C0"/>
                </a:solidFill>
                <a:latin typeface="Tomorrow" pitchFamily="34" charset="0"/>
                <a:ea typeface="Tomorrow" pitchFamily="34" charset="-122"/>
                <a:cs typeface="Tomorrow" pitchFamily="34" charset="-120"/>
              </a:rPr>
              <a:t> and press Enter to execute the main Python script.</a:t>
            </a:r>
            <a:endParaRPr lang="en-US" sz="1225" dirty="0"/>
          </a:p>
        </p:txBody>
      </p:sp>
      <p:sp>
        <p:nvSpPr>
          <p:cNvPr id="31" name="Text 29"/>
          <p:cNvSpPr/>
          <p:nvPr/>
        </p:nvSpPr>
        <p:spPr>
          <a:xfrm>
            <a:off x="7797284" y="6245423"/>
            <a:ext cx="3056453" cy="248722"/>
          </a:xfrm>
          <a:prstGeom prst="rect">
            <a:avLst/>
          </a:prstGeom>
          <a:noFill/>
          <a:ln/>
        </p:spPr>
        <p:txBody>
          <a:bodyPr wrap="none" rtlCol="0" anchor="t"/>
          <a:lstStyle/>
          <a:p>
            <a:pPr algn="l" marL="342900" indent="-342900">
              <a:lnSpc>
                <a:spcPts val="1960"/>
              </a:lnSpc>
              <a:buSzPct val="100000"/>
              <a:buFont typeface="+mj-lt"/>
              <a:buAutoNum type="arabicPeriod" startAt="5"/>
            </a:pPr>
            <a:r>
              <a:rPr lang="en-US" sz="1225" b="1" dirty="0">
                <a:solidFill>
                  <a:srgbClr val="C9C9C0"/>
                </a:solidFill>
                <a:latin typeface="Tomorrow" pitchFamily="34" charset="0"/>
                <a:ea typeface="Tomorrow" pitchFamily="34" charset="-122"/>
                <a:cs typeface="Tomorrow" pitchFamily="34" charset="-120"/>
              </a:rPr>
              <a:t>Game Execution:</a:t>
            </a:r>
            <a:endParaRPr lang="en-US" sz="1225" dirty="0"/>
          </a:p>
        </p:txBody>
      </p:sp>
      <p:sp>
        <p:nvSpPr>
          <p:cNvPr id="32" name="Text 30"/>
          <p:cNvSpPr/>
          <p:nvPr/>
        </p:nvSpPr>
        <p:spPr>
          <a:xfrm>
            <a:off x="8046006" y="6556296"/>
            <a:ext cx="2807732"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The game window should open, displaying the title screen or intro animation.</a:t>
            </a:r>
            <a:endParaRPr lang="en-US" sz="1225" dirty="0"/>
          </a:p>
        </p:txBody>
      </p:sp>
      <p:sp>
        <p:nvSpPr>
          <p:cNvPr id="33" name="Text 31"/>
          <p:cNvSpPr/>
          <p:nvPr/>
        </p:nvSpPr>
        <p:spPr>
          <a:xfrm>
            <a:off x="8046006" y="7364611"/>
            <a:ext cx="2807732"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Follow on-screen instructions to navigate menus, start the game, and control Carl.</a:t>
            </a:r>
            <a:endParaRPr lang="en-US" sz="1225" dirty="0"/>
          </a:p>
        </p:txBody>
      </p:sp>
      <p:sp>
        <p:nvSpPr>
          <p:cNvPr id="34" name="Text 32"/>
          <p:cNvSpPr/>
          <p:nvPr/>
        </p:nvSpPr>
        <p:spPr>
          <a:xfrm>
            <a:off x="8046006" y="8172926"/>
            <a:ext cx="2807732"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Enjoy the gameplay experience, overcoming challenges, and guiding Carl on his journey to redemption.</a:t>
            </a:r>
            <a:endParaRPr lang="en-US" sz="1225" dirty="0"/>
          </a:p>
        </p:txBody>
      </p:sp>
      <p:pic>
        <p:nvPicPr>
          <p:cNvPr id="3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3335179" y="461248"/>
            <a:ext cx="4572000" cy="523637"/>
          </a:xfrm>
          <a:prstGeom prst="rect">
            <a:avLst/>
          </a:prstGeom>
          <a:noFill/>
          <a:ln/>
        </p:spPr>
        <p:txBody>
          <a:bodyPr wrap="none" rtlCol="0" anchor="t"/>
          <a:lstStyle/>
          <a:p>
            <a:pPr indent="0" marL="0">
              <a:lnSpc>
                <a:spcPts val="4124"/>
              </a:lnSpc>
              <a:buNone/>
            </a:pPr>
            <a:r>
              <a:rPr lang="en-US" sz="3299" b="1" dirty="0">
                <a:solidFill>
                  <a:srgbClr val="EDEDE8"/>
                </a:solidFill>
                <a:latin typeface="Tomorrow" pitchFamily="34" charset="0"/>
                <a:ea typeface="Tomorrow" pitchFamily="34" charset="-122"/>
                <a:cs typeface="Tomorrow" pitchFamily="34" charset="-120"/>
              </a:rPr>
              <a:t>Gameplay Mechanics</a:t>
            </a:r>
            <a:endParaRPr lang="en-US" sz="3299" dirty="0"/>
          </a:p>
        </p:txBody>
      </p:sp>
      <p:pic>
        <p:nvPicPr>
          <p:cNvPr id="5" name="Image 0" descr="preencoded.png">    </p:cNvPr>
          <p:cNvPicPr>
            <a:picLocks noChangeAspect="1"/>
          </p:cNvPicPr>
          <p:nvPr/>
        </p:nvPicPr>
        <p:blipFill>
          <a:blip r:embed="rId1"/>
          <a:stretch>
            <a:fillRect/>
          </a:stretch>
        </p:blipFill>
        <p:spPr>
          <a:xfrm>
            <a:off x="3335179" y="1236226"/>
            <a:ext cx="837843" cy="6532007"/>
          </a:xfrm>
          <a:prstGeom prst="rect">
            <a:avLst/>
          </a:prstGeom>
        </p:spPr>
      </p:pic>
      <p:sp>
        <p:nvSpPr>
          <p:cNvPr id="6" name="Text 3"/>
          <p:cNvSpPr/>
          <p:nvPr/>
        </p:nvSpPr>
        <p:spPr>
          <a:xfrm>
            <a:off x="4424363" y="1403747"/>
            <a:ext cx="6870859" cy="268010"/>
          </a:xfrm>
          <a:prstGeom prst="rect">
            <a:avLst/>
          </a:prstGeom>
          <a:noFill/>
          <a:ln/>
        </p:spPr>
        <p:txBody>
          <a:bodyPr wrap="none" rtlCol="0" anchor="t"/>
          <a:lstStyle/>
          <a:p>
            <a:pPr indent="0" marL="0">
              <a:lnSpc>
                <a:spcPts val="2111"/>
              </a:lnSpc>
              <a:buNone/>
            </a:pPr>
            <a:r>
              <a:rPr lang="en-US" sz="1320" b="1" dirty="0">
                <a:solidFill>
                  <a:srgbClr val="C9C9C0"/>
                </a:solidFill>
                <a:latin typeface="Tomorrow" pitchFamily="34" charset="0"/>
                <a:ea typeface="Tomorrow" pitchFamily="34" charset="-122"/>
                <a:cs typeface="Tomorrow" pitchFamily="34" charset="-120"/>
              </a:rPr>
              <a:t>Health:</a:t>
            </a:r>
            <a:endParaRPr lang="en-US" sz="1320" dirty="0"/>
          </a:p>
        </p:txBody>
      </p:sp>
      <p:sp>
        <p:nvSpPr>
          <p:cNvPr id="7" name="Text 4"/>
          <p:cNvSpPr/>
          <p:nvPr/>
        </p:nvSpPr>
        <p:spPr>
          <a:xfrm>
            <a:off x="4692253" y="1772245"/>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Represents the player's vitality, depleting upon enemy attacks.</a:t>
            </a:r>
            <a:endParaRPr lang="en-US" sz="1320" dirty="0"/>
          </a:p>
        </p:txBody>
      </p:sp>
      <p:sp>
        <p:nvSpPr>
          <p:cNvPr id="8" name="Text 5"/>
          <p:cNvSpPr/>
          <p:nvPr/>
        </p:nvSpPr>
        <p:spPr>
          <a:xfrm>
            <a:off x="4692253" y="2107168"/>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When health reaches zero, the player succumbs to demons and the game ends.</a:t>
            </a:r>
            <a:endParaRPr lang="en-US" sz="1320" dirty="0"/>
          </a:p>
        </p:txBody>
      </p:sp>
      <p:sp>
        <p:nvSpPr>
          <p:cNvPr id="9" name="Text 6"/>
          <p:cNvSpPr/>
          <p:nvPr/>
        </p:nvSpPr>
        <p:spPr>
          <a:xfrm>
            <a:off x="4424363" y="2475667"/>
            <a:ext cx="6870859" cy="268010"/>
          </a:xfrm>
          <a:prstGeom prst="rect">
            <a:avLst/>
          </a:prstGeom>
          <a:noFill/>
          <a:ln/>
        </p:spPr>
        <p:txBody>
          <a:bodyPr wrap="none" rtlCol="0" anchor="t"/>
          <a:lstStyle/>
          <a:p>
            <a:pPr indent="0" marL="0">
              <a:lnSpc>
                <a:spcPts val="2111"/>
              </a:lnSpc>
              <a:buNone/>
            </a:pPr>
            <a:r>
              <a:rPr lang="en-US" sz="1320" b="1" dirty="0">
                <a:solidFill>
                  <a:srgbClr val="C9C9C0"/>
                </a:solidFill>
                <a:latin typeface="Tomorrow" pitchFamily="34" charset="0"/>
                <a:ea typeface="Tomorrow" pitchFamily="34" charset="-122"/>
                <a:cs typeface="Tomorrow" pitchFamily="34" charset="-120"/>
              </a:rPr>
              <a:t>High-O-Meter:</a:t>
            </a:r>
            <a:endParaRPr lang="en-US" sz="1320" dirty="0"/>
          </a:p>
        </p:txBody>
      </p:sp>
      <p:sp>
        <p:nvSpPr>
          <p:cNvPr id="10" name="Text 7"/>
          <p:cNvSpPr/>
          <p:nvPr/>
        </p:nvSpPr>
        <p:spPr>
          <a:xfrm>
            <a:off x="4692253" y="2844165"/>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Reflects the player's mental state, influencing the game environment.</a:t>
            </a:r>
            <a:endParaRPr lang="en-US" sz="1320" dirty="0"/>
          </a:p>
        </p:txBody>
      </p:sp>
      <p:sp>
        <p:nvSpPr>
          <p:cNvPr id="11" name="Text 8"/>
          <p:cNvSpPr/>
          <p:nvPr/>
        </p:nvSpPr>
        <p:spPr>
          <a:xfrm>
            <a:off x="4692253" y="3179088"/>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Distorted background waves correlate with the meter's level.</a:t>
            </a:r>
            <a:endParaRPr lang="en-US" sz="1320" dirty="0"/>
          </a:p>
        </p:txBody>
      </p:sp>
      <p:sp>
        <p:nvSpPr>
          <p:cNvPr id="12" name="Text 9"/>
          <p:cNvSpPr/>
          <p:nvPr/>
        </p:nvSpPr>
        <p:spPr>
          <a:xfrm>
            <a:off x="4424363" y="3547586"/>
            <a:ext cx="6870859" cy="268010"/>
          </a:xfrm>
          <a:prstGeom prst="rect">
            <a:avLst/>
          </a:prstGeom>
          <a:noFill/>
          <a:ln/>
        </p:spPr>
        <p:txBody>
          <a:bodyPr wrap="none" rtlCol="0" anchor="t"/>
          <a:lstStyle/>
          <a:p>
            <a:pPr indent="0" marL="0">
              <a:lnSpc>
                <a:spcPts val="2111"/>
              </a:lnSpc>
              <a:buNone/>
            </a:pPr>
            <a:r>
              <a:rPr lang="en-US" sz="1320" b="1" dirty="0">
                <a:solidFill>
                  <a:srgbClr val="C9C9C0"/>
                </a:solidFill>
                <a:latin typeface="Tomorrow" pitchFamily="34" charset="0"/>
                <a:ea typeface="Tomorrow" pitchFamily="34" charset="-122"/>
                <a:cs typeface="Tomorrow" pitchFamily="34" charset="-120"/>
              </a:rPr>
              <a:t>Experience Points (EXP):</a:t>
            </a:r>
            <a:endParaRPr lang="en-US" sz="1320" dirty="0"/>
          </a:p>
        </p:txBody>
      </p:sp>
      <p:sp>
        <p:nvSpPr>
          <p:cNvPr id="13" name="Text 10"/>
          <p:cNvSpPr/>
          <p:nvPr/>
        </p:nvSpPr>
        <p:spPr>
          <a:xfrm>
            <a:off x="4692253" y="3916085"/>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Determines the effectiveness of the player's attacks.</a:t>
            </a:r>
            <a:endParaRPr lang="en-US" sz="1320" dirty="0"/>
          </a:p>
        </p:txBody>
      </p:sp>
      <p:sp>
        <p:nvSpPr>
          <p:cNvPr id="14" name="Text 11"/>
          <p:cNvSpPr/>
          <p:nvPr/>
        </p:nvSpPr>
        <p:spPr>
          <a:xfrm>
            <a:off x="4692253" y="4251008"/>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Higher EXP yields more potent damage, scaled logarithmically for balance.</a:t>
            </a:r>
            <a:endParaRPr lang="en-US" sz="1320" dirty="0"/>
          </a:p>
        </p:txBody>
      </p:sp>
      <p:sp>
        <p:nvSpPr>
          <p:cNvPr id="15" name="Text 12"/>
          <p:cNvSpPr/>
          <p:nvPr/>
        </p:nvSpPr>
        <p:spPr>
          <a:xfrm>
            <a:off x="4424363" y="4619506"/>
            <a:ext cx="6870859" cy="268010"/>
          </a:xfrm>
          <a:prstGeom prst="rect">
            <a:avLst/>
          </a:prstGeom>
          <a:noFill/>
          <a:ln/>
        </p:spPr>
        <p:txBody>
          <a:bodyPr wrap="none" rtlCol="0" anchor="t"/>
          <a:lstStyle/>
          <a:p>
            <a:pPr indent="0" marL="0">
              <a:lnSpc>
                <a:spcPts val="2111"/>
              </a:lnSpc>
              <a:buNone/>
            </a:pPr>
            <a:r>
              <a:rPr lang="en-US" sz="1320" b="1" dirty="0">
                <a:solidFill>
                  <a:srgbClr val="C9C9C0"/>
                </a:solidFill>
                <a:latin typeface="Tomorrow" pitchFamily="34" charset="0"/>
                <a:ea typeface="Tomorrow" pitchFamily="34" charset="-122"/>
                <a:cs typeface="Tomorrow" pitchFamily="34" charset="-120"/>
              </a:rPr>
              <a:t>Player Actions:</a:t>
            </a:r>
            <a:endParaRPr lang="en-US" sz="1320" dirty="0"/>
          </a:p>
        </p:txBody>
      </p:sp>
      <p:sp>
        <p:nvSpPr>
          <p:cNvPr id="16" name="Text 13"/>
          <p:cNvSpPr/>
          <p:nvPr/>
        </p:nvSpPr>
        <p:spPr>
          <a:xfrm>
            <a:off x="4692253" y="4988004"/>
            <a:ext cx="6602968" cy="268010"/>
          </a:xfrm>
          <a:prstGeom prst="rect">
            <a:avLst/>
          </a:prstGeom>
          <a:noFill/>
          <a:ln/>
        </p:spPr>
        <p:txBody>
          <a:bodyPr wrap="none" rtlCol="0" anchor="t"/>
          <a:lstStyle/>
          <a:p>
            <a:pPr algn="l" marL="342900" indent="-342900">
              <a:lnSpc>
                <a:spcPts val="2111"/>
              </a:lnSpc>
              <a:buSzPct val="100000"/>
              <a:buChar char="•"/>
            </a:pPr>
            <a:r>
              <a:rPr lang="en-US" sz="1320" b="1" dirty="0">
                <a:solidFill>
                  <a:srgbClr val="C9C9C0"/>
                </a:solidFill>
                <a:latin typeface="Tomorrow" pitchFamily="34" charset="0"/>
                <a:ea typeface="Tomorrow" pitchFamily="34" charset="-122"/>
                <a:cs typeface="Tomorrow" pitchFamily="34" charset="-120"/>
              </a:rPr>
              <a:t>Hit:</a:t>
            </a:r>
            <a:pPr algn="l" indent="0" marL="0">
              <a:lnSpc>
                <a:spcPts val="2111"/>
              </a:lnSpc>
              <a:buNone/>
            </a:pPr>
            <a:r>
              <a:rPr lang="en-US" sz="1320" dirty="0">
                <a:solidFill>
                  <a:srgbClr val="C9C9C0"/>
                </a:solidFill>
                <a:latin typeface="Tomorrow" pitchFamily="34" charset="0"/>
                <a:ea typeface="Tomorrow" pitchFamily="34" charset="-122"/>
                <a:cs typeface="Tomorrow" pitchFamily="34" charset="-120"/>
              </a:rPr>
              <a:t> Inflicts damage on nearby enemies, triggered by specific key input.</a:t>
            </a:r>
            <a:endParaRPr lang="en-US" sz="1320" dirty="0"/>
          </a:p>
        </p:txBody>
      </p:sp>
      <p:sp>
        <p:nvSpPr>
          <p:cNvPr id="17" name="Text 14"/>
          <p:cNvSpPr/>
          <p:nvPr/>
        </p:nvSpPr>
        <p:spPr>
          <a:xfrm>
            <a:off x="4692253" y="5322927"/>
            <a:ext cx="6602968" cy="536019"/>
          </a:xfrm>
          <a:prstGeom prst="rect">
            <a:avLst/>
          </a:prstGeom>
          <a:noFill/>
          <a:ln/>
        </p:spPr>
        <p:txBody>
          <a:bodyPr wrap="square" rtlCol="0" anchor="t"/>
          <a:lstStyle/>
          <a:p>
            <a:pPr algn="l" marL="342900" indent="-342900">
              <a:lnSpc>
                <a:spcPts val="2111"/>
              </a:lnSpc>
              <a:buSzPct val="100000"/>
              <a:buChar char="•"/>
            </a:pPr>
            <a:r>
              <a:rPr lang="en-US" sz="1320" b="1" dirty="0">
                <a:solidFill>
                  <a:srgbClr val="C9C9C0"/>
                </a:solidFill>
                <a:latin typeface="Tomorrow" pitchFamily="34" charset="0"/>
                <a:ea typeface="Tomorrow" pitchFamily="34" charset="-122"/>
                <a:cs typeface="Tomorrow" pitchFamily="34" charset="-120"/>
              </a:rPr>
              <a:t>Dash:</a:t>
            </a:r>
            <a:pPr algn="l" indent="0" marL="0">
              <a:lnSpc>
                <a:spcPts val="2111"/>
              </a:lnSpc>
              <a:buNone/>
            </a:pPr>
            <a:r>
              <a:rPr lang="en-US" sz="1320" dirty="0">
                <a:solidFill>
                  <a:srgbClr val="C9C9C0"/>
                </a:solidFill>
                <a:latin typeface="Tomorrow" pitchFamily="34" charset="0"/>
                <a:ea typeface="Tomorrow" pitchFamily="34" charset="-122"/>
                <a:cs typeface="Tomorrow" pitchFamily="34" charset="-120"/>
              </a:rPr>
              <a:t> Enables rapid movement in a chosen direction, aiding evasion or engagement.</a:t>
            </a:r>
            <a:endParaRPr lang="en-US" sz="1320" dirty="0"/>
          </a:p>
        </p:txBody>
      </p:sp>
      <p:sp>
        <p:nvSpPr>
          <p:cNvPr id="18" name="Text 15"/>
          <p:cNvSpPr/>
          <p:nvPr/>
        </p:nvSpPr>
        <p:spPr>
          <a:xfrm>
            <a:off x="4692253" y="5925860"/>
            <a:ext cx="6602968" cy="268010"/>
          </a:xfrm>
          <a:prstGeom prst="rect">
            <a:avLst/>
          </a:prstGeom>
          <a:noFill/>
          <a:ln/>
        </p:spPr>
        <p:txBody>
          <a:bodyPr wrap="none" rtlCol="0" anchor="t"/>
          <a:lstStyle/>
          <a:p>
            <a:pPr algn="l" marL="342900" indent="-342900">
              <a:lnSpc>
                <a:spcPts val="2111"/>
              </a:lnSpc>
              <a:buSzPct val="100000"/>
              <a:buChar char="•"/>
            </a:pPr>
            <a:r>
              <a:rPr lang="en-US" sz="1320" b="1" dirty="0">
                <a:solidFill>
                  <a:srgbClr val="C9C9C0"/>
                </a:solidFill>
                <a:latin typeface="Tomorrow" pitchFamily="34" charset="0"/>
                <a:ea typeface="Tomorrow" pitchFamily="34" charset="-122"/>
                <a:cs typeface="Tomorrow" pitchFamily="34" charset="-120"/>
              </a:rPr>
              <a:t>Sprint:</a:t>
            </a:r>
            <a:pPr algn="l" indent="0" marL="0">
              <a:lnSpc>
                <a:spcPts val="2111"/>
              </a:lnSpc>
              <a:buNone/>
            </a:pPr>
            <a:r>
              <a:rPr lang="en-US" sz="1320" dirty="0">
                <a:solidFill>
                  <a:srgbClr val="C9C9C0"/>
                </a:solidFill>
                <a:latin typeface="Tomorrow" pitchFamily="34" charset="0"/>
                <a:ea typeface="Tomorrow" pitchFamily="34" charset="-122"/>
                <a:cs typeface="Tomorrow" pitchFamily="34" charset="-120"/>
              </a:rPr>
              <a:t> Increases player speed temporarily, useful for navigating hazards.</a:t>
            </a:r>
            <a:endParaRPr lang="en-US" sz="1320" dirty="0"/>
          </a:p>
        </p:txBody>
      </p:sp>
      <p:sp>
        <p:nvSpPr>
          <p:cNvPr id="19" name="Text 16"/>
          <p:cNvSpPr/>
          <p:nvPr/>
        </p:nvSpPr>
        <p:spPr>
          <a:xfrm>
            <a:off x="4692253" y="6260783"/>
            <a:ext cx="6602968" cy="268010"/>
          </a:xfrm>
          <a:prstGeom prst="rect">
            <a:avLst/>
          </a:prstGeom>
          <a:noFill/>
          <a:ln/>
        </p:spPr>
        <p:txBody>
          <a:bodyPr wrap="none" rtlCol="0" anchor="t"/>
          <a:lstStyle/>
          <a:p>
            <a:pPr algn="l" marL="342900" indent="-342900">
              <a:lnSpc>
                <a:spcPts val="2111"/>
              </a:lnSpc>
              <a:buSzPct val="100000"/>
              <a:buChar char="•"/>
            </a:pPr>
            <a:r>
              <a:rPr lang="en-US" sz="1320" b="1" dirty="0">
                <a:solidFill>
                  <a:srgbClr val="C9C9C0"/>
                </a:solidFill>
                <a:latin typeface="Tomorrow" pitchFamily="34" charset="0"/>
                <a:ea typeface="Tomorrow" pitchFamily="34" charset="-122"/>
                <a:cs typeface="Tomorrow" pitchFamily="34" charset="-120"/>
              </a:rPr>
              <a:t>Dodge:</a:t>
            </a:r>
            <a:pPr algn="l" indent="0" marL="0">
              <a:lnSpc>
                <a:spcPts val="2111"/>
              </a:lnSpc>
              <a:buNone/>
            </a:pPr>
            <a:r>
              <a:rPr lang="en-US" sz="1320" dirty="0">
                <a:solidFill>
                  <a:srgbClr val="C9C9C0"/>
                </a:solidFill>
                <a:latin typeface="Tomorrow" pitchFamily="34" charset="0"/>
                <a:ea typeface="Tomorrow" pitchFamily="34" charset="-122"/>
                <a:cs typeface="Tomorrow" pitchFamily="34" charset="-120"/>
              </a:rPr>
              <a:t> Executes evasive maneuvers to avoid enemy attacks, crucial for survival.</a:t>
            </a:r>
            <a:endParaRPr lang="en-US" sz="1320" dirty="0"/>
          </a:p>
        </p:txBody>
      </p:sp>
      <p:sp>
        <p:nvSpPr>
          <p:cNvPr id="20" name="Text 17"/>
          <p:cNvSpPr/>
          <p:nvPr/>
        </p:nvSpPr>
        <p:spPr>
          <a:xfrm>
            <a:off x="4424363" y="6629281"/>
            <a:ext cx="6870859" cy="268010"/>
          </a:xfrm>
          <a:prstGeom prst="rect">
            <a:avLst/>
          </a:prstGeom>
          <a:noFill/>
          <a:ln/>
        </p:spPr>
        <p:txBody>
          <a:bodyPr wrap="none" rtlCol="0" anchor="t"/>
          <a:lstStyle/>
          <a:p>
            <a:pPr indent="0" marL="0">
              <a:lnSpc>
                <a:spcPts val="2111"/>
              </a:lnSpc>
              <a:buNone/>
            </a:pPr>
            <a:r>
              <a:rPr lang="en-US" sz="1320" b="1" dirty="0">
                <a:solidFill>
                  <a:srgbClr val="C9C9C0"/>
                </a:solidFill>
                <a:latin typeface="Tomorrow" pitchFamily="34" charset="0"/>
                <a:ea typeface="Tomorrow" pitchFamily="34" charset="-122"/>
                <a:cs typeface="Tomorrow" pitchFamily="34" charset="-120"/>
              </a:rPr>
              <a:t>Background Distortion:</a:t>
            </a:r>
            <a:endParaRPr lang="en-US" sz="1320" dirty="0"/>
          </a:p>
        </p:txBody>
      </p:sp>
      <p:sp>
        <p:nvSpPr>
          <p:cNvPr id="21" name="Text 18"/>
          <p:cNvSpPr/>
          <p:nvPr/>
        </p:nvSpPr>
        <p:spPr>
          <a:xfrm>
            <a:off x="4692253" y="6997779"/>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Dynamic wavy motion syncs with the player's High-O-Meter level.</a:t>
            </a:r>
            <a:endParaRPr lang="en-US" sz="1320" dirty="0"/>
          </a:p>
        </p:txBody>
      </p:sp>
      <p:sp>
        <p:nvSpPr>
          <p:cNvPr id="22" name="Text 19"/>
          <p:cNvSpPr/>
          <p:nvPr/>
        </p:nvSpPr>
        <p:spPr>
          <a:xfrm>
            <a:off x="4692253" y="7332702"/>
            <a:ext cx="6602968" cy="268010"/>
          </a:xfrm>
          <a:prstGeom prst="rect">
            <a:avLst/>
          </a:prstGeom>
          <a:noFill/>
          <a:ln/>
        </p:spPr>
        <p:txBody>
          <a:bodyPr wrap="none" rtlCol="0" anchor="t"/>
          <a:lstStyle/>
          <a:p>
            <a:pPr algn="l" marL="342900" indent="-342900">
              <a:lnSpc>
                <a:spcPts val="2111"/>
              </a:lnSpc>
              <a:buSzPct val="100000"/>
              <a:buChar char="•"/>
            </a:pPr>
            <a:r>
              <a:rPr lang="en-US" sz="1320" dirty="0">
                <a:solidFill>
                  <a:srgbClr val="C9C9C0"/>
                </a:solidFill>
                <a:latin typeface="Tomorrow" pitchFamily="34" charset="0"/>
                <a:ea typeface="Tomorrow" pitchFamily="34" charset="-122"/>
                <a:cs typeface="Tomorrow" pitchFamily="34" charset="-120"/>
              </a:rPr>
              <a:t>Higher levels intensify the distortion, reflecting Carl's deteriorating mental state.</a:t>
            </a:r>
            <a:endParaRPr lang="en-US" sz="132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15981759"/>
          </a:xfrm>
          <a:prstGeom prst="rect">
            <a:avLst/>
          </a:prstGeom>
          <a:solidFill>
            <a:srgbClr val="1D1D1B"/>
          </a:solidFill>
          <a:ln/>
        </p:spPr>
      </p:sp>
      <p:pic>
        <p:nvPicPr>
          <p:cNvPr id="4" name="Image 0" descr="preencoded.png">    </p:cNvPr>
          <p:cNvPicPr>
            <a:picLocks noChangeAspect="1"/>
          </p:cNvPicPr>
          <p:nvPr/>
        </p:nvPicPr>
        <p:blipFill>
          <a:blip r:embed="rId1"/>
          <a:stretch>
            <a:fillRect/>
          </a:stretch>
        </p:blipFill>
        <p:spPr>
          <a:xfrm>
            <a:off x="9144000" y="0"/>
            <a:ext cx="5486400" cy="15981759"/>
          </a:xfrm>
          <a:prstGeom prst="rect">
            <a:avLst/>
          </a:prstGeom>
        </p:spPr>
      </p:pic>
      <p:pic>
        <p:nvPicPr>
          <p:cNvPr id="5" name="Image 1" descr="preencoded.png">    </p:cNvPr>
          <p:cNvPicPr>
            <a:picLocks noChangeAspect="1"/>
          </p:cNvPicPr>
          <p:nvPr/>
        </p:nvPicPr>
        <p:blipFill>
          <a:blip r:embed="rId2"/>
          <a:stretch>
            <a:fillRect/>
          </a:stretch>
        </p:blipFill>
        <p:spPr>
          <a:xfrm>
            <a:off x="9338310" y="194310"/>
            <a:ext cx="5097780" cy="15593139"/>
          </a:xfrm>
          <a:prstGeom prst="rect">
            <a:avLst/>
          </a:prstGeom>
        </p:spPr>
      </p:pic>
      <p:sp>
        <p:nvSpPr>
          <p:cNvPr id="6" name="Text 2"/>
          <p:cNvSpPr/>
          <p:nvPr/>
        </p:nvSpPr>
        <p:spPr>
          <a:xfrm>
            <a:off x="877967" y="2800588"/>
            <a:ext cx="3888462" cy="486013"/>
          </a:xfrm>
          <a:prstGeom prst="rect">
            <a:avLst/>
          </a:prstGeom>
          <a:noFill/>
          <a:ln/>
        </p:spPr>
        <p:txBody>
          <a:bodyPr wrap="non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Modular Design</a:t>
            </a:r>
            <a:endParaRPr lang="en-US" sz="3062" dirty="0"/>
          </a:p>
        </p:txBody>
      </p:sp>
      <p:sp>
        <p:nvSpPr>
          <p:cNvPr id="7" name="Text 3"/>
          <p:cNvSpPr/>
          <p:nvPr/>
        </p:nvSpPr>
        <p:spPr>
          <a:xfrm>
            <a:off x="877967" y="3519845"/>
            <a:ext cx="7388066" cy="1243608"/>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Our game employs a modular design approach, which enhances maintainability, scalability, and code readability. The codebase is organized into separate modules, each responsible for a specific aspect of the game, such as player controls, enemy behavior, level management, and user interface. This modular architecture allows us to develop, test, and update individual components without affecting the rest of the system.</a:t>
            </a:r>
            <a:endParaRPr lang="en-US" sz="1225" dirty="0"/>
          </a:p>
        </p:txBody>
      </p:sp>
      <p:sp>
        <p:nvSpPr>
          <p:cNvPr id="8" name="Text 4"/>
          <p:cNvSpPr/>
          <p:nvPr/>
        </p:nvSpPr>
        <p:spPr>
          <a:xfrm>
            <a:off x="877967" y="4938355"/>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Level:</a:t>
            </a:r>
            <a:endParaRPr lang="en-US" sz="1225" dirty="0"/>
          </a:p>
        </p:txBody>
      </p:sp>
      <p:sp>
        <p:nvSpPr>
          <p:cNvPr id="9" name="Text 5"/>
          <p:cNvSpPr/>
          <p:nvPr/>
        </p:nvSpPr>
        <p:spPr>
          <a:xfrm>
            <a:off x="1126688" y="5361980"/>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Orchestrates game flow and environment rendering.</a:t>
            </a:r>
            <a:endParaRPr lang="en-US" sz="1225" dirty="0"/>
          </a:p>
        </p:txBody>
      </p:sp>
      <p:sp>
        <p:nvSpPr>
          <p:cNvPr id="10" name="Text 6"/>
          <p:cNvSpPr/>
          <p:nvPr/>
        </p:nvSpPr>
        <p:spPr>
          <a:xfrm>
            <a:off x="1126688" y="5672852"/>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Utilizes Level0 for introductory sequences and Levelf for concluding scenes.</a:t>
            </a:r>
            <a:endParaRPr lang="en-US" sz="1225" dirty="0"/>
          </a:p>
        </p:txBody>
      </p:sp>
      <p:sp>
        <p:nvSpPr>
          <p:cNvPr id="11" name="Text 7"/>
          <p:cNvSpPr/>
          <p:nvPr/>
        </p:nvSpPr>
        <p:spPr>
          <a:xfrm>
            <a:off x="1126688" y="5983724"/>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Integrates Player, Enemy, and Weapon classes to populate the game world dynamically.</a:t>
            </a:r>
            <a:endParaRPr lang="en-US" sz="1225" dirty="0"/>
          </a:p>
        </p:txBody>
      </p:sp>
      <p:sp>
        <p:nvSpPr>
          <p:cNvPr id="12" name="Text 8"/>
          <p:cNvSpPr/>
          <p:nvPr/>
        </p:nvSpPr>
        <p:spPr>
          <a:xfrm>
            <a:off x="877967" y="6407348"/>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Level0:</a:t>
            </a:r>
            <a:endParaRPr lang="en-US" sz="1225" dirty="0"/>
          </a:p>
        </p:txBody>
      </p:sp>
      <p:sp>
        <p:nvSpPr>
          <p:cNvPr id="13" name="Text 9"/>
          <p:cNvSpPr/>
          <p:nvPr/>
        </p:nvSpPr>
        <p:spPr>
          <a:xfrm>
            <a:off x="1126688" y="6830973"/>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Manages the initial storyline and player introduction.</a:t>
            </a:r>
            <a:endParaRPr lang="en-US" sz="1225" dirty="0"/>
          </a:p>
        </p:txBody>
      </p:sp>
      <p:sp>
        <p:nvSpPr>
          <p:cNvPr id="14" name="Text 10"/>
          <p:cNvSpPr/>
          <p:nvPr/>
        </p:nvSpPr>
        <p:spPr>
          <a:xfrm>
            <a:off x="1126688" y="7141845"/>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Interacts with Level to seamlessly transition into the main game.</a:t>
            </a:r>
            <a:endParaRPr lang="en-US" sz="1225" dirty="0"/>
          </a:p>
        </p:txBody>
      </p:sp>
      <p:sp>
        <p:nvSpPr>
          <p:cNvPr id="15" name="Text 11"/>
          <p:cNvSpPr/>
          <p:nvPr/>
        </p:nvSpPr>
        <p:spPr>
          <a:xfrm>
            <a:off x="877967" y="7565469"/>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Levelf:</a:t>
            </a:r>
            <a:endParaRPr lang="en-US" sz="1225" dirty="0"/>
          </a:p>
        </p:txBody>
      </p:sp>
      <p:sp>
        <p:nvSpPr>
          <p:cNvPr id="16" name="Text 12"/>
          <p:cNvSpPr/>
          <p:nvPr/>
        </p:nvSpPr>
        <p:spPr>
          <a:xfrm>
            <a:off x="1126688" y="7989094"/>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Handles the final phase of the game, resolving the narrative.</a:t>
            </a:r>
            <a:endParaRPr lang="en-US" sz="1225" dirty="0"/>
          </a:p>
        </p:txBody>
      </p:sp>
      <p:sp>
        <p:nvSpPr>
          <p:cNvPr id="17" name="Text 13"/>
          <p:cNvSpPr/>
          <p:nvPr/>
        </p:nvSpPr>
        <p:spPr>
          <a:xfrm>
            <a:off x="1126688" y="8299966"/>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Collaborates with Level for scene progression and conclusion.</a:t>
            </a:r>
            <a:endParaRPr lang="en-US" sz="1225" dirty="0"/>
          </a:p>
        </p:txBody>
      </p:sp>
      <p:sp>
        <p:nvSpPr>
          <p:cNvPr id="18" name="Text 14"/>
          <p:cNvSpPr/>
          <p:nvPr/>
        </p:nvSpPr>
        <p:spPr>
          <a:xfrm>
            <a:off x="877967" y="8723590"/>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Main:</a:t>
            </a:r>
            <a:endParaRPr lang="en-US" sz="1225" dirty="0"/>
          </a:p>
        </p:txBody>
      </p:sp>
      <p:sp>
        <p:nvSpPr>
          <p:cNvPr id="19" name="Text 15"/>
          <p:cNvSpPr/>
          <p:nvPr/>
        </p:nvSpPr>
        <p:spPr>
          <a:xfrm>
            <a:off x="1126688" y="9147215"/>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Serves as the entry point for the game, orchestrating the main loop.</a:t>
            </a:r>
            <a:endParaRPr lang="en-US" sz="1225" dirty="0"/>
          </a:p>
        </p:txBody>
      </p:sp>
      <p:sp>
        <p:nvSpPr>
          <p:cNvPr id="20" name="Text 16"/>
          <p:cNvSpPr/>
          <p:nvPr/>
        </p:nvSpPr>
        <p:spPr>
          <a:xfrm>
            <a:off x="1126688" y="9458087"/>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Integrates Level, Level0, and Levelf to structure the gameplay experience.</a:t>
            </a:r>
            <a:endParaRPr lang="en-US" sz="1225" dirty="0"/>
          </a:p>
        </p:txBody>
      </p:sp>
      <p:sp>
        <p:nvSpPr>
          <p:cNvPr id="21" name="Text 17"/>
          <p:cNvSpPr/>
          <p:nvPr/>
        </p:nvSpPr>
        <p:spPr>
          <a:xfrm>
            <a:off x="877967" y="9881711"/>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Player:</a:t>
            </a:r>
            <a:endParaRPr lang="en-US" sz="1225" dirty="0"/>
          </a:p>
        </p:txBody>
      </p:sp>
      <p:sp>
        <p:nvSpPr>
          <p:cNvPr id="22" name="Text 18"/>
          <p:cNvSpPr/>
          <p:nvPr/>
        </p:nvSpPr>
        <p:spPr>
          <a:xfrm>
            <a:off x="1126688" y="10305336"/>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Represents the player character, enabling movement and interaction.</a:t>
            </a:r>
            <a:endParaRPr lang="en-US" sz="1225" dirty="0"/>
          </a:p>
        </p:txBody>
      </p:sp>
      <p:sp>
        <p:nvSpPr>
          <p:cNvPr id="23" name="Text 19"/>
          <p:cNvSpPr/>
          <p:nvPr/>
        </p:nvSpPr>
        <p:spPr>
          <a:xfrm>
            <a:off x="1126688" y="10616208"/>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Collaborates with Level and Weapon classes for gameplay mechanics.</a:t>
            </a:r>
            <a:endParaRPr lang="en-US" sz="1225" dirty="0"/>
          </a:p>
        </p:txBody>
      </p:sp>
      <p:sp>
        <p:nvSpPr>
          <p:cNvPr id="24" name="Text 20"/>
          <p:cNvSpPr/>
          <p:nvPr/>
        </p:nvSpPr>
        <p:spPr>
          <a:xfrm>
            <a:off x="877967" y="11039832"/>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Enemy:</a:t>
            </a:r>
            <a:endParaRPr lang="en-US" sz="1225" dirty="0"/>
          </a:p>
        </p:txBody>
      </p:sp>
      <p:sp>
        <p:nvSpPr>
          <p:cNvPr id="25" name="Text 21"/>
          <p:cNvSpPr/>
          <p:nvPr/>
        </p:nvSpPr>
        <p:spPr>
          <a:xfrm>
            <a:off x="1126688" y="11463457"/>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Provides antagonistic entities to challenge the player.</a:t>
            </a:r>
            <a:endParaRPr lang="en-US" sz="1225" dirty="0"/>
          </a:p>
        </p:txBody>
      </p:sp>
      <p:sp>
        <p:nvSpPr>
          <p:cNvPr id="26" name="Text 22"/>
          <p:cNvSpPr/>
          <p:nvPr/>
        </p:nvSpPr>
        <p:spPr>
          <a:xfrm>
            <a:off x="1126688" y="11774329"/>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Interacts with Level for dynamic enemy placement and behavior.</a:t>
            </a:r>
            <a:endParaRPr lang="en-US" sz="1225" dirty="0"/>
          </a:p>
        </p:txBody>
      </p:sp>
      <p:sp>
        <p:nvSpPr>
          <p:cNvPr id="27" name="Text 23"/>
          <p:cNvSpPr/>
          <p:nvPr/>
        </p:nvSpPr>
        <p:spPr>
          <a:xfrm>
            <a:off x="877967" y="12197953"/>
            <a:ext cx="7388066"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Weapon:</a:t>
            </a:r>
            <a:endParaRPr lang="en-US" sz="1225" dirty="0"/>
          </a:p>
        </p:txBody>
      </p:sp>
      <p:sp>
        <p:nvSpPr>
          <p:cNvPr id="28" name="Text 24"/>
          <p:cNvSpPr/>
          <p:nvPr/>
        </p:nvSpPr>
        <p:spPr>
          <a:xfrm>
            <a:off x="1126688" y="12621578"/>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Implements various armaments for the player to engage enemies.</a:t>
            </a:r>
            <a:endParaRPr lang="en-US" sz="1225" dirty="0"/>
          </a:p>
        </p:txBody>
      </p:sp>
      <p:sp>
        <p:nvSpPr>
          <p:cNvPr id="29" name="Text 25"/>
          <p:cNvSpPr/>
          <p:nvPr/>
        </p:nvSpPr>
        <p:spPr>
          <a:xfrm>
            <a:off x="1126688" y="12932450"/>
            <a:ext cx="7139345"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Collaborates with Player for combat mechanics and enemy interactions.</a:t>
            </a:r>
            <a:endParaRPr lang="en-US" sz="1225" dirty="0"/>
          </a:p>
        </p:txBody>
      </p:sp>
      <p:pic>
        <p:nvPicPr>
          <p:cNvPr id="3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10075902"/>
          </a:xfrm>
          <a:prstGeom prst="rect">
            <a:avLst/>
          </a:prstGeom>
          <a:solidFill>
            <a:srgbClr val="1D1D1B"/>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Seamless transition between subgames and intro-outro</a:t>
            </a:r>
            <a:endParaRPr lang="en-US" sz="3062" dirty="0"/>
          </a:p>
        </p:txBody>
      </p:sp>
      <p:sp>
        <p:nvSpPr>
          <p:cNvPr id="5" name="Text 3"/>
          <p:cNvSpPr/>
          <p:nvPr/>
        </p:nvSpPr>
        <p:spPr>
          <a:xfrm>
            <a:off x="3621167" y="1772841"/>
            <a:ext cx="3504367" cy="248722"/>
          </a:xfrm>
          <a:prstGeom prst="rect">
            <a:avLst/>
          </a:prstGeom>
          <a:noFill/>
          <a:ln/>
        </p:spPr>
        <p:txBody>
          <a:bodyPr wrap="none" rtlCol="0" anchor="t"/>
          <a:lstStyle/>
          <a:p>
            <a:pPr indent="0" marL="0">
              <a:lnSpc>
                <a:spcPts val="1960"/>
              </a:lnSpc>
              <a:buNone/>
            </a:pPr>
            <a:r>
              <a:rPr lang="en-US" sz="1225" b="1" dirty="0">
                <a:solidFill>
                  <a:srgbClr val="C9C9C0"/>
                </a:solidFill>
                <a:latin typeface="Tomorrow" pitchFamily="34" charset="0"/>
                <a:ea typeface="Tomorrow" pitchFamily="34" charset="-122"/>
                <a:cs typeface="Tomorrow" pitchFamily="34" charset="-120"/>
              </a:rPr>
              <a:t>Implementation:</a:t>
            </a:r>
            <a:endParaRPr lang="en-US" sz="1225" dirty="0"/>
          </a:p>
        </p:txBody>
      </p:sp>
      <p:sp>
        <p:nvSpPr>
          <p:cNvPr id="6" name="Text 4"/>
          <p:cNvSpPr/>
          <p:nvPr/>
        </p:nvSpPr>
        <p:spPr>
          <a:xfrm>
            <a:off x="3869888" y="2161461"/>
            <a:ext cx="3255645"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Code Structure:</a:t>
            </a:r>
            <a:endParaRPr lang="en-US" sz="1225" dirty="0"/>
          </a:p>
        </p:txBody>
      </p:sp>
      <p:sp>
        <p:nvSpPr>
          <p:cNvPr id="7" name="Text 5"/>
          <p:cNvSpPr/>
          <p:nvPr/>
        </p:nvSpPr>
        <p:spPr>
          <a:xfrm>
            <a:off x="4118729" y="2472333"/>
            <a:ext cx="3006804" cy="994886"/>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Intro, Main Game, and Outro classes inherit from a base Game class, ensuring consistent behavior and easy extension.</a:t>
            </a:r>
            <a:endParaRPr lang="en-US" sz="1225" dirty="0"/>
          </a:p>
        </p:txBody>
      </p:sp>
      <p:sp>
        <p:nvSpPr>
          <p:cNvPr id="8" name="Text 6"/>
          <p:cNvSpPr/>
          <p:nvPr/>
        </p:nvSpPr>
        <p:spPr>
          <a:xfrm>
            <a:off x="4118729" y="3529370"/>
            <a:ext cx="30068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Mini-Games are standalone functions invoked at specific story points.</a:t>
            </a:r>
            <a:endParaRPr lang="en-US" sz="1225" dirty="0"/>
          </a:p>
        </p:txBody>
      </p:sp>
      <p:sp>
        <p:nvSpPr>
          <p:cNvPr id="9" name="Text 7"/>
          <p:cNvSpPr/>
          <p:nvPr/>
        </p:nvSpPr>
        <p:spPr>
          <a:xfrm>
            <a:off x="3869888" y="4088963"/>
            <a:ext cx="3255645"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Execution Flow:</a:t>
            </a:r>
            <a:endParaRPr lang="en-US" sz="1225" dirty="0"/>
          </a:p>
        </p:txBody>
      </p:sp>
      <p:sp>
        <p:nvSpPr>
          <p:cNvPr id="10" name="Text 8"/>
          <p:cNvSpPr/>
          <p:nvPr/>
        </p:nvSpPr>
        <p:spPr>
          <a:xfrm>
            <a:off x="4118729" y="4399836"/>
            <a:ext cx="30068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Intro initiates the game and progresses to the Main Game upon completion.</a:t>
            </a:r>
            <a:endParaRPr lang="en-US" sz="1225" dirty="0"/>
          </a:p>
        </p:txBody>
      </p:sp>
      <p:sp>
        <p:nvSpPr>
          <p:cNvPr id="11" name="Text 9"/>
          <p:cNvSpPr/>
          <p:nvPr/>
        </p:nvSpPr>
        <p:spPr>
          <a:xfrm>
            <a:off x="4118729" y="4959429"/>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Mini-Games trigger dynamically during the Main Game, enriching the narrative without disrupting flow.</a:t>
            </a:r>
            <a:endParaRPr lang="en-US" sz="1225" dirty="0"/>
          </a:p>
        </p:txBody>
      </p:sp>
      <p:sp>
        <p:nvSpPr>
          <p:cNvPr id="12" name="Text 10"/>
          <p:cNvSpPr/>
          <p:nvPr/>
        </p:nvSpPr>
        <p:spPr>
          <a:xfrm>
            <a:off x="4118729" y="5767745"/>
            <a:ext cx="30068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Outro activates after the Main Game, providing closure to Carl's journey.</a:t>
            </a:r>
            <a:endParaRPr lang="en-US" sz="1225" dirty="0"/>
          </a:p>
        </p:txBody>
      </p:sp>
      <p:sp>
        <p:nvSpPr>
          <p:cNvPr id="13" name="Text 11"/>
          <p:cNvSpPr/>
          <p:nvPr/>
        </p:nvSpPr>
        <p:spPr>
          <a:xfrm>
            <a:off x="3869888" y="6327338"/>
            <a:ext cx="3255645"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C9C9C0"/>
                </a:solidFill>
                <a:latin typeface="Tomorrow" pitchFamily="34" charset="0"/>
                <a:ea typeface="Tomorrow" pitchFamily="34" charset="-122"/>
                <a:cs typeface="Tomorrow" pitchFamily="34" charset="-120"/>
              </a:rPr>
              <a:t>Effortless Integration:</a:t>
            </a:r>
            <a:endParaRPr lang="en-US" sz="1225" dirty="0"/>
          </a:p>
        </p:txBody>
      </p:sp>
      <p:sp>
        <p:nvSpPr>
          <p:cNvPr id="14" name="Text 12"/>
          <p:cNvSpPr/>
          <p:nvPr/>
        </p:nvSpPr>
        <p:spPr>
          <a:xfrm>
            <a:off x="4118729" y="6638211"/>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Each phase interacts through shared variables and events, enabling data transfer and event handling.</a:t>
            </a:r>
            <a:endParaRPr lang="en-US" sz="1225" dirty="0"/>
          </a:p>
        </p:txBody>
      </p:sp>
      <p:sp>
        <p:nvSpPr>
          <p:cNvPr id="15" name="Text 13"/>
          <p:cNvSpPr/>
          <p:nvPr/>
        </p:nvSpPr>
        <p:spPr>
          <a:xfrm>
            <a:off x="4118729" y="7446526"/>
            <a:ext cx="3006804" cy="994886"/>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Design choices prioritize simplicity, minimizing the need for manual intervention and ensuring a seamless player experience.</a:t>
            </a:r>
            <a:endParaRPr lang="en-US" sz="1225" dirty="0"/>
          </a:p>
        </p:txBody>
      </p:sp>
      <p:sp>
        <p:nvSpPr>
          <p:cNvPr id="16" name="Text 14"/>
          <p:cNvSpPr/>
          <p:nvPr/>
        </p:nvSpPr>
        <p:spPr>
          <a:xfrm>
            <a:off x="7512487" y="1788438"/>
            <a:ext cx="1944172" cy="243007"/>
          </a:xfrm>
          <a:prstGeom prst="rect">
            <a:avLst/>
          </a:prstGeom>
          <a:noFill/>
          <a:ln/>
        </p:spPr>
        <p:txBody>
          <a:bodyPr wrap="none" rtlCol="0" anchor="t"/>
          <a:lstStyle/>
          <a:p>
            <a:pPr indent="0" marL="0">
              <a:lnSpc>
                <a:spcPts val="1914"/>
              </a:lnSpc>
              <a:buNone/>
            </a:pPr>
            <a:r>
              <a:rPr lang="en-US" sz="1531" b="1" dirty="0">
                <a:solidFill>
                  <a:srgbClr val="EDEDE8"/>
                </a:solidFill>
                <a:latin typeface="Tomorrow" pitchFamily="34" charset="0"/>
                <a:ea typeface="Tomorrow" pitchFamily="34" charset="-122"/>
                <a:cs typeface="Tomorrow" pitchFamily="34" charset="-120"/>
              </a:rPr>
              <a:t>Design Choice:</a:t>
            </a:r>
            <a:endParaRPr lang="en-US" sz="1531" dirty="0"/>
          </a:p>
        </p:txBody>
      </p:sp>
      <p:sp>
        <p:nvSpPr>
          <p:cNvPr id="17" name="Text 15"/>
          <p:cNvSpPr/>
          <p:nvPr/>
        </p:nvSpPr>
        <p:spPr>
          <a:xfrm>
            <a:off x="7761327" y="2186940"/>
            <a:ext cx="3255526"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b="1" dirty="0">
                <a:solidFill>
                  <a:srgbClr val="C9C9C0"/>
                </a:solidFill>
                <a:latin typeface="Tomorrow" pitchFamily="34" charset="0"/>
                <a:ea typeface="Tomorrow" pitchFamily="34" charset="-122"/>
                <a:cs typeface="Tomorrow" pitchFamily="34" charset="-120"/>
              </a:rPr>
              <a:t>Handcrafted Pixel Art:</a:t>
            </a:r>
            <a:endParaRPr lang="en-US" sz="1225" dirty="0"/>
          </a:p>
        </p:txBody>
      </p:sp>
      <p:sp>
        <p:nvSpPr>
          <p:cNvPr id="18" name="Text 16"/>
          <p:cNvSpPr/>
          <p:nvPr/>
        </p:nvSpPr>
        <p:spPr>
          <a:xfrm>
            <a:off x="8010049" y="2497812"/>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Carefully crafted pixel art images by hand, adding a personal touch and unique style.</a:t>
            </a:r>
            <a:endParaRPr lang="en-US" sz="1225" dirty="0"/>
          </a:p>
        </p:txBody>
      </p:sp>
      <p:sp>
        <p:nvSpPr>
          <p:cNvPr id="19" name="Text 17"/>
          <p:cNvSpPr/>
          <p:nvPr/>
        </p:nvSpPr>
        <p:spPr>
          <a:xfrm>
            <a:off x="8010049" y="3306128"/>
            <a:ext cx="3006804" cy="497443"/>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Used Piskel, a user-friendly pixel art tool, for detailed designs and animations.</a:t>
            </a:r>
            <a:endParaRPr lang="en-US" sz="1225" dirty="0"/>
          </a:p>
        </p:txBody>
      </p:sp>
      <p:sp>
        <p:nvSpPr>
          <p:cNvPr id="20" name="Text 18"/>
          <p:cNvSpPr/>
          <p:nvPr/>
        </p:nvSpPr>
        <p:spPr>
          <a:xfrm>
            <a:off x="7761327" y="3865721"/>
            <a:ext cx="3255526"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C9C9C0"/>
                </a:solidFill>
                <a:latin typeface="Tomorrow" pitchFamily="34" charset="0"/>
                <a:ea typeface="Tomorrow" pitchFamily="34" charset="-122"/>
                <a:cs typeface="Tomorrow" pitchFamily="34" charset="-120"/>
              </a:rPr>
              <a:t>Original Storyline:</a:t>
            </a:r>
            <a:endParaRPr lang="en-US" sz="1225" dirty="0"/>
          </a:p>
        </p:txBody>
      </p:sp>
      <p:sp>
        <p:nvSpPr>
          <p:cNvPr id="21" name="Text 19"/>
          <p:cNvSpPr/>
          <p:nvPr/>
        </p:nvSpPr>
        <p:spPr>
          <a:xfrm>
            <a:off x="8010049" y="4176593"/>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Developed a captivating storyline in-house, portraying Carl's struggle with drug abuse and journey to redemption.</a:t>
            </a:r>
            <a:endParaRPr lang="en-US" sz="1225" dirty="0"/>
          </a:p>
        </p:txBody>
      </p:sp>
      <p:sp>
        <p:nvSpPr>
          <p:cNvPr id="22" name="Text 20"/>
          <p:cNvSpPr/>
          <p:nvPr/>
        </p:nvSpPr>
        <p:spPr>
          <a:xfrm>
            <a:off x="8010049" y="4984909"/>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Tailored the narrative to raise awareness about the devastating effects of addiction.</a:t>
            </a:r>
            <a:endParaRPr lang="en-US" sz="1225" dirty="0"/>
          </a:p>
        </p:txBody>
      </p:sp>
      <p:sp>
        <p:nvSpPr>
          <p:cNvPr id="23" name="Text 21"/>
          <p:cNvSpPr/>
          <p:nvPr/>
        </p:nvSpPr>
        <p:spPr>
          <a:xfrm>
            <a:off x="7761327" y="5793224"/>
            <a:ext cx="3255526"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C9C9C0"/>
                </a:solidFill>
                <a:latin typeface="Tomorrow" pitchFamily="34" charset="0"/>
                <a:ea typeface="Tomorrow" pitchFamily="34" charset="-122"/>
                <a:cs typeface="Tomorrow" pitchFamily="34" charset="-120"/>
              </a:rPr>
              <a:t>Pixel Art Theme:</a:t>
            </a:r>
            <a:endParaRPr lang="en-US" sz="1225" dirty="0"/>
          </a:p>
        </p:txBody>
      </p:sp>
      <p:sp>
        <p:nvSpPr>
          <p:cNvPr id="24" name="Text 22"/>
          <p:cNvSpPr/>
          <p:nvPr/>
        </p:nvSpPr>
        <p:spPr>
          <a:xfrm>
            <a:off x="8010049" y="6104096"/>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Chose a pixelated visual style to symbolize the distorted perception caused by drug intoxication.</a:t>
            </a:r>
            <a:endParaRPr lang="en-US" sz="1225" dirty="0"/>
          </a:p>
        </p:txBody>
      </p:sp>
      <p:sp>
        <p:nvSpPr>
          <p:cNvPr id="25" name="Text 23"/>
          <p:cNvSpPr/>
          <p:nvPr/>
        </p:nvSpPr>
        <p:spPr>
          <a:xfrm>
            <a:off x="8010049" y="6912412"/>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Pixel art evokes a sense of nostalgia and abstraction, immersing players in Carl's surreal world.</a:t>
            </a:r>
            <a:endParaRPr lang="en-US" sz="1225" dirty="0"/>
          </a:p>
        </p:txBody>
      </p:sp>
      <p:sp>
        <p:nvSpPr>
          <p:cNvPr id="26" name="Text 24"/>
          <p:cNvSpPr/>
          <p:nvPr/>
        </p:nvSpPr>
        <p:spPr>
          <a:xfrm>
            <a:off x="7761327" y="7720727"/>
            <a:ext cx="3255526"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C9C9C0"/>
                </a:solidFill>
                <a:latin typeface="Tomorrow" pitchFamily="34" charset="0"/>
                <a:ea typeface="Tomorrow" pitchFamily="34" charset="-122"/>
                <a:cs typeface="Tomorrow" pitchFamily="34" charset="-120"/>
              </a:rPr>
              <a:t>Music Selection:</a:t>
            </a:r>
            <a:endParaRPr lang="en-US" sz="1225" dirty="0"/>
          </a:p>
        </p:txBody>
      </p:sp>
      <p:sp>
        <p:nvSpPr>
          <p:cNvPr id="27" name="Text 25"/>
          <p:cNvSpPr/>
          <p:nvPr/>
        </p:nvSpPr>
        <p:spPr>
          <a:xfrm>
            <a:off x="8010049" y="8031599"/>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Selected a haunting melody that reflects the theme of eternal pain and hope for recovery.</a:t>
            </a:r>
            <a:endParaRPr lang="en-US" sz="1225" dirty="0"/>
          </a:p>
        </p:txBody>
      </p:sp>
      <p:sp>
        <p:nvSpPr>
          <p:cNvPr id="28" name="Text 26"/>
          <p:cNvSpPr/>
          <p:nvPr/>
        </p:nvSpPr>
        <p:spPr>
          <a:xfrm>
            <a:off x="8010049" y="8839914"/>
            <a:ext cx="3006804" cy="746165"/>
          </a:xfrm>
          <a:prstGeom prst="rect">
            <a:avLst/>
          </a:prstGeom>
          <a:noFill/>
          <a:ln/>
        </p:spPr>
        <p:txBody>
          <a:bodyPr wrap="square" rtlCol="0" anchor="t"/>
          <a:lstStyle/>
          <a:p>
            <a:pPr algn="l" lvl="1" marL="685800" indent="-342900">
              <a:lnSpc>
                <a:spcPts val="1960"/>
              </a:lnSpc>
              <a:buSzPct val="100000"/>
              <a:buChar char="•"/>
            </a:pPr>
            <a:r>
              <a:rPr lang="en-US" sz="1225" dirty="0">
                <a:solidFill>
                  <a:srgbClr val="C9C9C0"/>
                </a:solidFill>
                <a:latin typeface="Tomorrow" pitchFamily="34" charset="0"/>
                <a:ea typeface="Tomorrow" pitchFamily="34" charset="-122"/>
                <a:cs typeface="Tomorrow" pitchFamily="34" charset="-120"/>
              </a:rPr>
              <a:t>The melancholic tones of the song complement Carl's journey, evoking emotions of despair and resilience.</a:t>
            </a:r>
            <a:endParaRPr lang="en-US" sz="1225" dirty="0"/>
          </a:p>
        </p:txBody>
      </p:sp>
      <p:pic>
        <p:nvPicPr>
          <p:cNvPr id="2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r>
          <p:cNvPicPr>
            <a:picLocks noChangeAspect="1"/>
          </p:cNvPicPr>
          <p:nvPr/>
        </p:nvPicPr>
        <p:blipFill>
          <a:blip r:embed="rId1"/>
          <a:stretch>
            <a:fillRect/>
          </a:stretch>
        </p:blipFill>
        <p:spPr>
          <a:xfrm>
            <a:off x="0" y="0"/>
            <a:ext cx="14630400" cy="2561630"/>
          </a:xfrm>
          <a:prstGeom prst="rect">
            <a:avLst/>
          </a:prstGeom>
        </p:spPr>
      </p:pic>
      <p:sp>
        <p:nvSpPr>
          <p:cNvPr id="5" name="Text 2"/>
          <p:cNvSpPr/>
          <p:nvPr/>
        </p:nvSpPr>
        <p:spPr>
          <a:xfrm>
            <a:off x="2448044" y="3126700"/>
            <a:ext cx="6752987" cy="640318"/>
          </a:xfrm>
          <a:prstGeom prst="rect">
            <a:avLst/>
          </a:prstGeom>
          <a:noFill/>
          <a:ln/>
        </p:spPr>
        <p:txBody>
          <a:bodyPr wrap="none" rtlCol="0" anchor="t"/>
          <a:lstStyle/>
          <a:p>
            <a:pPr indent="0" marL="0">
              <a:lnSpc>
                <a:spcPts val="5043"/>
              </a:lnSpc>
              <a:buNone/>
            </a:pPr>
            <a:r>
              <a:rPr lang="en-US" sz="4034" b="1" dirty="0">
                <a:solidFill>
                  <a:srgbClr val="EDEDE8"/>
                </a:solidFill>
                <a:latin typeface="Tomorrow" pitchFamily="34" charset="0"/>
                <a:ea typeface="Tomorrow" pitchFamily="34" charset="-122"/>
                <a:cs typeface="Tomorrow" pitchFamily="34" charset="-120"/>
              </a:rPr>
              <a:t>Music Design and Scoring</a:t>
            </a:r>
            <a:endParaRPr lang="en-US" sz="4034" dirty="0"/>
          </a:p>
        </p:txBody>
      </p:sp>
      <p:sp>
        <p:nvSpPr>
          <p:cNvPr id="6" name="Text 3"/>
          <p:cNvSpPr/>
          <p:nvPr/>
        </p:nvSpPr>
        <p:spPr>
          <a:xfrm>
            <a:off x="2775823" y="4074319"/>
            <a:ext cx="9406414" cy="655558"/>
          </a:xfrm>
          <a:prstGeom prst="rect">
            <a:avLst/>
          </a:prstGeom>
          <a:noFill/>
          <a:ln/>
        </p:spPr>
        <p:txBody>
          <a:bodyPr wrap="squar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Conducted research on musical themes and genres that best fit the emotional tone of the game, selecting a range of tracks to convey Carl's journey. </a:t>
            </a:r>
            <a:endParaRPr lang="en-US" sz="1614" dirty="0"/>
          </a:p>
        </p:txBody>
      </p:sp>
      <p:sp>
        <p:nvSpPr>
          <p:cNvPr id="7" name="Text 4"/>
          <p:cNvSpPr/>
          <p:nvPr/>
        </p:nvSpPr>
        <p:spPr>
          <a:xfrm>
            <a:off x="2775823" y="4811792"/>
            <a:ext cx="9406414" cy="655558"/>
          </a:xfrm>
          <a:prstGeom prst="rect">
            <a:avLst/>
          </a:prstGeom>
          <a:noFill/>
          <a:ln/>
        </p:spPr>
        <p:txBody>
          <a:bodyPr wrap="squar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We claim we have the best sound-scoring and the only people who have designed all of it from scratch.</a:t>
            </a:r>
            <a:endParaRPr lang="en-US" sz="1614" dirty="0"/>
          </a:p>
        </p:txBody>
      </p:sp>
      <p:sp>
        <p:nvSpPr>
          <p:cNvPr id="8" name="Text 5"/>
          <p:cNvSpPr/>
          <p:nvPr/>
        </p:nvSpPr>
        <p:spPr>
          <a:xfrm>
            <a:off x="2775823" y="5549265"/>
            <a:ext cx="9406414" cy="327779"/>
          </a:xfrm>
          <a:prstGeom prst="rect">
            <a:avLst/>
          </a:prstGeom>
          <a:noFill/>
          <a:ln/>
        </p:spPr>
        <p:txBody>
          <a:bodyPr wrap="non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Raj is the incoming Director of Instrumental Society, IIT Delhi.</a:t>
            </a:r>
            <a:endParaRPr lang="en-US" sz="1614" dirty="0"/>
          </a:p>
        </p:txBody>
      </p:sp>
      <p:sp>
        <p:nvSpPr>
          <p:cNvPr id="9" name="Text 6"/>
          <p:cNvSpPr/>
          <p:nvPr/>
        </p:nvSpPr>
        <p:spPr>
          <a:xfrm>
            <a:off x="2775823" y="5958959"/>
            <a:ext cx="9406414" cy="327779"/>
          </a:xfrm>
          <a:prstGeom prst="rect">
            <a:avLst/>
          </a:prstGeom>
          <a:noFill/>
          <a:ln/>
        </p:spPr>
        <p:txBody>
          <a:bodyPr wrap="non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We have created all music and scoring from scratch using Logic ProX and </a:t>
            </a:r>
            <a:endParaRPr lang="en-US" sz="1614" dirty="0"/>
          </a:p>
        </p:txBody>
      </p:sp>
      <p:sp>
        <p:nvSpPr>
          <p:cNvPr id="10" name="Text 7"/>
          <p:cNvSpPr/>
          <p:nvPr/>
        </p:nvSpPr>
        <p:spPr>
          <a:xfrm>
            <a:off x="2775823" y="6368653"/>
            <a:ext cx="9406414" cy="327779"/>
          </a:xfrm>
          <a:prstGeom prst="rect">
            <a:avLst/>
          </a:prstGeom>
          <a:noFill/>
          <a:ln/>
        </p:spPr>
        <p:txBody>
          <a:bodyPr wrap="non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Mixed all tracks and even generated the theme score. </a:t>
            </a:r>
            <a:endParaRPr lang="en-US" sz="1614" dirty="0"/>
          </a:p>
        </p:txBody>
      </p:sp>
      <p:sp>
        <p:nvSpPr>
          <p:cNvPr id="11" name="Text 8"/>
          <p:cNvSpPr/>
          <p:nvPr/>
        </p:nvSpPr>
        <p:spPr>
          <a:xfrm>
            <a:off x="2775823" y="6778347"/>
            <a:ext cx="9406414" cy="327779"/>
          </a:xfrm>
          <a:prstGeom prst="rect">
            <a:avLst/>
          </a:prstGeom>
          <a:noFill/>
          <a:ln/>
        </p:spPr>
        <p:txBody>
          <a:bodyPr wrap="none" rtlCol="0" anchor="t"/>
          <a:lstStyle/>
          <a:p>
            <a:pPr algn="l" marL="342900" indent="-342900">
              <a:lnSpc>
                <a:spcPts val="2582"/>
              </a:lnSpc>
              <a:buSzPct val="100000"/>
              <a:buChar char="•"/>
            </a:pPr>
            <a:r>
              <a:rPr lang="en-US" sz="1614" dirty="0">
                <a:solidFill>
                  <a:srgbClr val="C9C9C0"/>
                </a:solidFill>
                <a:latin typeface="Tomorrow" pitchFamily="34" charset="0"/>
                <a:ea typeface="Tomorrow" pitchFamily="34" charset="-122"/>
                <a:cs typeface="Tomorrow" pitchFamily="34" charset="-120"/>
              </a:rPr>
              <a:t>Designed all sounds using modualtion softwares, can show the process in the demo.</a:t>
            </a:r>
            <a:endParaRPr lang="en-US" sz="1614" dirty="0"/>
          </a:p>
        </p:txBody>
      </p:sp>
      <p:sp>
        <p:nvSpPr>
          <p:cNvPr id="12" name="Text 9"/>
          <p:cNvSpPr/>
          <p:nvPr/>
        </p:nvSpPr>
        <p:spPr>
          <a:xfrm>
            <a:off x="2448044" y="7336631"/>
            <a:ext cx="9734193" cy="327779"/>
          </a:xfrm>
          <a:prstGeom prst="rect">
            <a:avLst/>
          </a:prstGeom>
          <a:noFill/>
          <a:ln/>
        </p:spPr>
        <p:txBody>
          <a:bodyPr wrap="none" rtlCol="0" anchor="t"/>
          <a:lstStyle/>
          <a:p>
            <a:pPr indent="0" marL="0">
              <a:lnSpc>
                <a:spcPts val="2582"/>
              </a:lnSpc>
              <a:buNone/>
            </a:pPr>
            <a:endParaRPr lang="en-US" sz="1614"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830949" y="519708"/>
            <a:ext cx="4873585" cy="589955"/>
          </a:xfrm>
          <a:prstGeom prst="rect">
            <a:avLst/>
          </a:prstGeom>
          <a:noFill/>
          <a:ln/>
        </p:spPr>
        <p:txBody>
          <a:bodyPr wrap="none" rtlCol="0" anchor="t"/>
          <a:lstStyle/>
          <a:p>
            <a:pPr indent="0" marL="0">
              <a:lnSpc>
                <a:spcPts val="4646"/>
              </a:lnSpc>
              <a:buNone/>
            </a:pPr>
            <a:r>
              <a:rPr lang="en-US" sz="3717" b="1" dirty="0">
                <a:solidFill>
                  <a:srgbClr val="EDEDE8"/>
                </a:solidFill>
                <a:latin typeface="Tomorrow" pitchFamily="34" charset="0"/>
                <a:ea typeface="Tomorrow" pitchFamily="34" charset="-122"/>
                <a:cs typeface="Tomorrow" pitchFamily="34" charset="-120"/>
              </a:rPr>
              <a:t>Judging Parameters</a:t>
            </a:r>
            <a:endParaRPr lang="en-US" sz="3717" dirty="0"/>
          </a:p>
        </p:txBody>
      </p:sp>
      <p:sp>
        <p:nvSpPr>
          <p:cNvPr id="5" name="Text 3"/>
          <p:cNvSpPr/>
          <p:nvPr/>
        </p:nvSpPr>
        <p:spPr>
          <a:xfrm>
            <a:off x="2830949" y="1581507"/>
            <a:ext cx="1896666" cy="294918"/>
          </a:xfrm>
          <a:prstGeom prst="rect">
            <a:avLst/>
          </a:prstGeom>
          <a:noFill/>
          <a:ln/>
        </p:spPr>
        <p:txBody>
          <a:bodyPr wrap="none" rtlCol="0" anchor="t"/>
          <a:lstStyle/>
          <a:p>
            <a:pPr indent="0" marL="0">
              <a:lnSpc>
                <a:spcPts val="2323"/>
              </a:lnSpc>
              <a:buNone/>
            </a:pPr>
            <a:r>
              <a:rPr lang="en-US" sz="1858" b="1" dirty="0">
                <a:solidFill>
                  <a:srgbClr val="EDEDE8"/>
                </a:solidFill>
                <a:latin typeface="Tomorrow" pitchFamily="34" charset="0"/>
                <a:ea typeface="Tomorrow" pitchFamily="34" charset="-122"/>
                <a:cs typeface="Tomorrow" pitchFamily="34" charset="-120"/>
              </a:rPr>
              <a:t>Modularity</a:t>
            </a:r>
            <a:endParaRPr lang="en-US" sz="1858" dirty="0"/>
          </a:p>
        </p:txBody>
      </p:sp>
      <p:sp>
        <p:nvSpPr>
          <p:cNvPr id="6" name="Text 4"/>
          <p:cNvSpPr/>
          <p:nvPr/>
        </p:nvSpPr>
        <p:spPr>
          <a:xfrm>
            <a:off x="2830949" y="2065139"/>
            <a:ext cx="1896666" cy="3322677"/>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We have used OOPS to a beyond good threshold and are confident that a person who has no idea of the code will also describe after playing the game that an ideal code should have these particular blocks.</a:t>
            </a:r>
            <a:endParaRPr lang="en-US" sz="1487" dirty="0"/>
          </a:p>
        </p:txBody>
      </p:sp>
      <p:sp>
        <p:nvSpPr>
          <p:cNvPr id="7" name="Text 5"/>
          <p:cNvSpPr/>
          <p:nvPr/>
        </p:nvSpPr>
        <p:spPr>
          <a:xfrm>
            <a:off x="2830949" y="5557718"/>
            <a:ext cx="1896666" cy="1208246"/>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We did not over complicate things and this is reflected in our code.</a:t>
            </a:r>
            <a:endParaRPr lang="en-US" sz="1487" dirty="0"/>
          </a:p>
        </p:txBody>
      </p:sp>
      <p:sp>
        <p:nvSpPr>
          <p:cNvPr id="8" name="Text 6"/>
          <p:cNvSpPr/>
          <p:nvPr/>
        </p:nvSpPr>
        <p:spPr>
          <a:xfrm>
            <a:off x="5195768" y="1581507"/>
            <a:ext cx="1896666" cy="294918"/>
          </a:xfrm>
          <a:prstGeom prst="rect">
            <a:avLst/>
          </a:prstGeom>
          <a:noFill/>
          <a:ln/>
        </p:spPr>
        <p:txBody>
          <a:bodyPr wrap="none" rtlCol="0" anchor="t"/>
          <a:lstStyle/>
          <a:p>
            <a:pPr indent="0" marL="0">
              <a:lnSpc>
                <a:spcPts val="2323"/>
              </a:lnSpc>
              <a:buNone/>
            </a:pPr>
            <a:r>
              <a:rPr lang="en-US" sz="1858" b="1" dirty="0">
                <a:solidFill>
                  <a:srgbClr val="EDEDE8"/>
                </a:solidFill>
                <a:latin typeface="Tomorrow" pitchFamily="34" charset="0"/>
                <a:ea typeface="Tomorrow" pitchFamily="34" charset="-122"/>
                <a:cs typeface="Tomorrow" pitchFamily="34" charset="-120"/>
              </a:rPr>
              <a:t>Clean Code</a:t>
            </a:r>
            <a:endParaRPr lang="en-US" sz="1858" dirty="0"/>
          </a:p>
        </p:txBody>
      </p:sp>
      <p:sp>
        <p:nvSpPr>
          <p:cNvPr id="9" name="Text 7"/>
          <p:cNvSpPr/>
          <p:nvPr/>
        </p:nvSpPr>
        <p:spPr>
          <a:xfrm>
            <a:off x="5195768" y="2065139"/>
            <a:ext cx="1896666" cy="5135047"/>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 We believe people (CS TAs who are talented) who read the entire code for the first time will grasp the entirety of it. Usually switching back and forth from a single game is difficult, we have had  14 such transitions to states and still the game, the music , the characters all stay as they should be after the transitions. </a:t>
            </a:r>
            <a:endParaRPr lang="en-US" sz="1487" dirty="0"/>
          </a:p>
        </p:txBody>
      </p:sp>
      <p:sp>
        <p:nvSpPr>
          <p:cNvPr id="10" name="Text 8"/>
          <p:cNvSpPr/>
          <p:nvPr/>
        </p:nvSpPr>
        <p:spPr>
          <a:xfrm>
            <a:off x="7560588" y="1581507"/>
            <a:ext cx="1896666" cy="294918"/>
          </a:xfrm>
          <a:prstGeom prst="rect">
            <a:avLst/>
          </a:prstGeom>
          <a:noFill/>
          <a:ln/>
        </p:spPr>
        <p:txBody>
          <a:bodyPr wrap="none" rtlCol="0" anchor="t"/>
          <a:lstStyle/>
          <a:p>
            <a:pPr indent="0" marL="0">
              <a:lnSpc>
                <a:spcPts val="2323"/>
              </a:lnSpc>
              <a:buNone/>
            </a:pPr>
            <a:r>
              <a:rPr lang="en-US" sz="1858" b="1" dirty="0">
                <a:solidFill>
                  <a:srgbClr val="EDEDE8"/>
                </a:solidFill>
                <a:latin typeface="Tomorrow" pitchFamily="34" charset="0"/>
                <a:ea typeface="Tomorrow" pitchFamily="34" charset="-122"/>
                <a:cs typeface="Tomorrow" pitchFamily="34" charset="-120"/>
              </a:rPr>
              <a:t>Creative Story</a:t>
            </a:r>
            <a:endParaRPr lang="en-US" sz="1858" dirty="0"/>
          </a:p>
        </p:txBody>
      </p:sp>
      <p:sp>
        <p:nvSpPr>
          <p:cNvPr id="11" name="Text 9"/>
          <p:cNvSpPr/>
          <p:nvPr/>
        </p:nvSpPr>
        <p:spPr>
          <a:xfrm>
            <a:off x="7560588" y="2065139"/>
            <a:ext cx="1896666" cy="2114431"/>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We have tried to address a very deep social cause and believe that the story, graphics, music and the vision justify it. </a:t>
            </a:r>
            <a:endParaRPr lang="en-US" sz="1487" dirty="0"/>
          </a:p>
        </p:txBody>
      </p:sp>
      <p:sp>
        <p:nvSpPr>
          <p:cNvPr id="12" name="Text 10"/>
          <p:cNvSpPr/>
          <p:nvPr/>
        </p:nvSpPr>
        <p:spPr>
          <a:xfrm>
            <a:off x="7560588" y="4349472"/>
            <a:ext cx="1896666" cy="1812369"/>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The storyline is genuinely inspiring for any person who is suffering from such intoxication habits. </a:t>
            </a:r>
            <a:endParaRPr lang="en-US" sz="1487" dirty="0"/>
          </a:p>
        </p:txBody>
      </p:sp>
      <p:sp>
        <p:nvSpPr>
          <p:cNvPr id="13" name="Text 11"/>
          <p:cNvSpPr/>
          <p:nvPr/>
        </p:nvSpPr>
        <p:spPr>
          <a:xfrm>
            <a:off x="7560588" y="6331744"/>
            <a:ext cx="1896666" cy="1208246"/>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Types, values and enemy mechanics are also well constructed.</a:t>
            </a:r>
            <a:endParaRPr lang="en-US" sz="1487" dirty="0"/>
          </a:p>
        </p:txBody>
      </p:sp>
      <p:sp>
        <p:nvSpPr>
          <p:cNvPr id="14" name="Text 12"/>
          <p:cNvSpPr/>
          <p:nvPr/>
        </p:nvSpPr>
        <p:spPr>
          <a:xfrm>
            <a:off x="9925407" y="1581507"/>
            <a:ext cx="1896666" cy="589836"/>
          </a:xfrm>
          <a:prstGeom prst="rect">
            <a:avLst/>
          </a:prstGeom>
          <a:noFill/>
          <a:ln/>
        </p:spPr>
        <p:txBody>
          <a:bodyPr wrap="square" rtlCol="0" anchor="t"/>
          <a:lstStyle/>
          <a:p>
            <a:pPr indent="0" marL="0">
              <a:lnSpc>
                <a:spcPts val="2323"/>
              </a:lnSpc>
              <a:buNone/>
            </a:pPr>
            <a:r>
              <a:rPr lang="en-US" sz="1858" b="1" dirty="0">
                <a:solidFill>
                  <a:srgbClr val="EDEDE8"/>
                </a:solidFill>
                <a:latin typeface="Tomorrow" pitchFamily="34" charset="0"/>
                <a:ea typeface="Tomorrow" pitchFamily="34" charset="-122"/>
                <a:cs typeface="Tomorrow" pitchFamily="34" charset="-120"/>
              </a:rPr>
              <a:t>Tile and Sound Design</a:t>
            </a:r>
            <a:endParaRPr lang="en-US" sz="1858" dirty="0"/>
          </a:p>
        </p:txBody>
      </p:sp>
      <p:sp>
        <p:nvSpPr>
          <p:cNvPr id="15" name="Text 13"/>
          <p:cNvSpPr/>
          <p:nvPr/>
        </p:nvSpPr>
        <p:spPr>
          <a:xfrm>
            <a:off x="9925407" y="2360057"/>
            <a:ext cx="1896666" cy="3624739"/>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We have created the map from scratch. All of the tiles, the oscillatory transparency .Yes, the sprites are taken from some resources online but even they were changed to cater to the theme of the game.</a:t>
            </a:r>
            <a:endParaRPr lang="en-US" sz="1487" dirty="0"/>
          </a:p>
        </p:txBody>
      </p:sp>
      <p:sp>
        <p:nvSpPr>
          <p:cNvPr id="16" name="Text 14"/>
          <p:cNvSpPr/>
          <p:nvPr/>
        </p:nvSpPr>
        <p:spPr>
          <a:xfrm>
            <a:off x="9925407" y="6154698"/>
            <a:ext cx="1896666" cy="1208246"/>
          </a:xfrm>
          <a:prstGeom prst="rect">
            <a:avLst/>
          </a:prstGeom>
          <a:noFill/>
          <a:ln/>
        </p:spPr>
        <p:txBody>
          <a:bodyPr wrap="square" rtlCol="0" anchor="t"/>
          <a:lstStyle/>
          <a:p>
            <a:pPr indent="0" marL="0">
              <a:lnSpc>
                <a:spcPts val="2379"/>
              </a:lnSpc>
              <a:buNone/>
            </a:pPr>
            <a:r>
              <a:rPr lang="en-US" sz="1487" dirty="0">
                <a:solidFill>
                  <a:srgbClr val="C9C9C0"/>
                </a:solidFill>
                <a:latin typeface="Tomorrow" pitchFamily="34" charset="0"/>
                <a:ea typeface="Tomorrow" pitchFamily="34" charset="-122"/>
                <a:cs typeface="Tomorrow" pitchFamily="34" charset="-120"/>
              </a:rPr>
              <a:t>We also designed music from scratch and recorded using a midi and LogicProX </a:t>
            </a:r>
            <a:endParaRPr lang="en-US" sz="1487"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44550092"/>
          </a:xfrm>
          <a:prstGeom prst="rect">
            <a:avLst/>
          </a:prstGeom>
          <a:solidFill>
            <a:srgbClr val="1D1D1B"/>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b="1" dirty="0">
                <a:solidFill>
                  <a:srgbClr val="EDEDE8"/>
                </a:solidFill>
                <a:latin typeface="Tomorrow" pitchFamily="34" charset="0"/>
                <a:ea typeface="Tomorrow" pitchFamily="34" charset="-122"/>
                <a:cs typeface="Tomorrow" pitchFamily="34" charset="-120"/>
              </a:rPr>
              <a:t>Images</a:t>
            </a:r>
            <a:endParaRPr lang="en-US" sz="3062" dirty="0"/>
          </a:p>
        </p:txBody>
      </p:sp>
      <p:pic>
        <p:nvPicPr>
          <p:cNvPr id="5" name="Image 0" descr="preencoded.png">    </p:cNvPr>
          <p:cNvPicPr>
            <a:picLocks noChangeAspect="1"/>
          </p:cNvPicPr>
          <p:nvPr/>
        </p:nvPicPr>
        <p:blipFill>
          <a:blip r:embed="rId1"/>
          <a:stretch>
            <a:fillRect/>
          </a:stretch>
        </p:blipFill>
        <p:spPr>
          <a:xfrm>
            <a:off x="3621167" y="1224677"/>
            <a:ext cx="7258407" cy="4536400"/>
          </a:xfrm>
          <a:prstGeom prst="rect">
            <a:avLst/>
          </a:prstGeom>
        </p:spPr>
      </p:pic>
      <p:sp>
        <p:nvSpPr>
          <p:cNvPr id="6" name="Text 3"/>
          <p:cNvSpPr/>
          <p:nvPr/>
        </p:nvSpPr>
        <p:spPr>
          <a:xfrm>
            <a:off x="3621167" y="5935980"/>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Dope intro spoiler</a:t>
            </a:r>
            <a:endParaRPr lang="en-US" sz="1225" dirty="0"/>
          </a:p>
        </p:txBody>
      </p:sp>
      <p:pic>
        <p:nvPicPr>
          <p:cNvPr id="7" name="Image 1" descr="preencoded.png">    </p:cNvPr>
          <p:cNvPicPr>
            <a:picLocks noChangeAspect="1"/>
          </p:cNvPicPr>
          <p:nvPr/>
        </p:nvPicPr>
        <p:blipFill>
          <a:blip r:embed="rId2"/>
          <a:stretch>
            <a:fillRect/>
          </a:stretch>
        </p:blipFill>
        <p:spPr>
          <a:xfrm>
            <a:off x="3621167" y="6359604"/>
            <a:ext cx="7269837" cy="4543544"/>
          </a:xfrm>
          <a:prstGeom prst="rect">
            <a:avLst/>
          </a:prstGeom>
        </p:spPr>
      </p:pic>
      <p:sp>
        <p:nvSpPr>
          <p:cNvPr id="8" name="Text 4"/>
          <p:cNvSpPr/>
          <p:nvPr/>
        </p:nvSpPr>
        <p:spPr>
          <a:xfrm>
            <a:off x="3621167" y="11078051"/>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Rendered Map </a:t>
            </a:r>
            <a:endParaRPr lang="en-US" sz="1225" dirty="0"/>
          </a:p>
        </p:txBody>
      </p:sp>
      <p:pic>
        <p:nvPicPr>
          <p:cNvPr id="9" name="Image 2" descr="preencoded.png">    </p:cNvPr>
          <p:cNvPicPr>
            <a:picLocks noChangeAspect="1"/>
          </p:cNvPicPr>
          <p:nvPr/>
        </p:nvPicPr>
        <p:blipFill>
          <a:blip r:embed="rId3"/>
          <a:stretch>
            <a:fillRect/>
          </a:stretch>
        </p:blipFill>
        <p:spPr>
          <a:xfrm>
            <a:off x="3621167" y="11501676"/>
            <a:ext cx="7269837" cy="4543544"/>
          </a:xfrm>
          <a:prstGeom prst="rect">
            <a:avLst/>
          </a:prstGeom>
        </p:spPr>
      </p:pic>
      <p:sp>
        <p:nvSpPr>
          <p:cNvPr id="10" name="Text 5"/>
          <p:cNvSpPr/>
          <p:nvPr/>
        </p:nvSpPr>
        <p:spPr>
          <a:xfrm>
            <a:off x="3621167" y="16220123"/>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Oscillating floating background</a:t>
            </a:r>
            <a:endParaRPr lang="en-US" sz="1225" dirty="0"/>
          </a:p>
        </p:txBody>
      </p:sp>
      <p:pic>
        <p:nvPicPr>
          <p:cNvPr id="11" name="Image 3" descr="preencoded.png">    </p:cNvPr>
          <p:cNvPicPr>
            <a:picLocks noChangeAspect="1"/>
          </p:cNvPicPr>
          <p:nvPr/>
        </p:nvPicPr>
        <p:blipFill>
          <a:blip r:embed="rId4"/>
          <a:stretch>
            <a:fillRect/>
          </a:stretch>
        </p:blipFill>
        <p:spPr>
          <a:xfrm>
            <a:off x="3621167" y="16643747"/>
            <a:ext cx="7269837" cy="4543544"/>
          </a:xfrm>
          <a:prstGeom prst="rect">
            <a:avLst/>
          </a:prstGeom>
        </p:spPr>
      </p:pic>
      <p:sp>
        <p:nvSpPr>
          <p:cNvPr id="12" name="Text 6"/>
          <p:cNvSpPr/>
          <p:nvPr/>
        </p:nvSpPr>
        <p:spPr>
          <a:xfrm>
            <a:off x="3621167" y="21362194"/>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Dash+ sprint sprite with different enemies.</a:t>
            </a:r>
            <a:endParaRPr lang="en-US" sz="1225" dirty="0"/>
          </a:p>
        </p:txBody>
      </p:sp>
      <p:pic>
        <p:nvPicPr>
          <p:cNvPr id="13" name="Image 4" descr="preencoded.png">    </p:cNvPr>
          <p:cNvPicPr>
            <a:picLocks noChangeAspect="1"/>
          </p:cNvPicPr>
          <p:nvPr/>
        </p:nvPicPr>
        <p:blipFill>
          <a:blip r:embed="rId5"/>
          <a:stretch>
            <a:fillRect/>
          </a:stretch>
        </p:blipFill>
        <p:spPr>
          <a:xfrm>
            <a:off x="3621167" y="21785818"/>
            <a:ext cx="7269837" cy="4543544"/>
          </a:xfrm>
          <a:prstGeom prst="rect">
            <a:avLst/>
          </a:prstGeom>
        </p:spPr>
      </p:pic>
      <p:sp>
        <p:nvSpPr>
          <p:cNvPr id="14" name="Text 7"/>
          <p:cNvSpPr/>
          <p:nvPr/>
        </p:nvSpPr>
        <p:spPr>
          <a:xfrm>
            <a:off x="3621167" y="26504265"/>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My Man with his sword Arigato</a:t>
            </a:r>
            <a:endParaRPr lang="en-US" sz="1225" dirty="0"/>
          </a:p>
        </p:txBody>
      </p:sp>
      <p:pic>
        <p:nvPicPr>
          <p:cNvPr id="15" name="Image 5" descr="preencoded.png">    </p:cNvPr>
          <p:cNvPicPr>
            <a:picLocks noChangeAspect="1"/>
          </p:cNvPicPr>
          <p:nvPr/>
        </p:nvPicPr>
        <p:blipFill>
          <a:blip r:embed="rId6"/>
          <a:stretch>
            <a:fillRect/>
          </a:stretch>
        </p:blipFill>
        <p:spPr>
          <a:xfrm>
            <a:off x="3621167" y="26927889"/>
            <a:ext cx="7269837" cy="4543544"/>
          </a:xfrm>
          <a:prstGeom prst="rect">
            <a:avLst/>
          </a:prstGeom>
        </p:spPr>
      </p:pic>
      <p:sp>
        <p:nvSpPr>
          <p:cNvPr id="16" name="Text 8"/>
          <p:cNvSpPr/>
          <p:nvPr/>
        </p:nvSpPr>
        <p:spPr>
          <a:xfrm>
            <a:off x="3621167" y="31646336"/>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Dead :(</a:t>
            </a:r>
            <a:endParaRPr lang="en-US" sz="1225" dirty="0"/>
          </a:p>
        </p:txBody>
      </p:sp>
      <p:pic>
        <p:nvPicPr>
          <p:cNvPr id="17" name="Image 6" descr="preencoded.png">    </p:cNvPr>
          <p:cNvPicPr>
            <a:picLocks noChangeAspect="1"/>
          </p:cNvPicPr>
          <p:nvPr/>
        </p:nvPicPr>
        <p:blipFill>
          <a:blip r:embed="rId7"/>
          <a:stretch>
            <a:fillRect/>
          </a:stretch>
        </p:blipFill>
        <p:spPr>
          <a:xfrm>
            <a:off x="3621167" y="32069961"/>
            <a:ext cx="4276368" cy="4543544"/>
          </a:xfrm>
          <a:prstGeom prst="rect">
            <a:avLst/>
          </a:prstGeom>
        </p:spPr>
      </p:pic>
      <p:sp>
        <p:nvSpPr>
          <p:cNvPr id="18" name="Text 9"/>
          <p:cNvSpPr/>
          <p:nvPr/>
        </p:nvSpPr>
        <p:spPr>
          <a:xfrm>
            <a:off x="3621167" y="36788408"/>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Mini-game spoiler</a:t>
            </a:r>
            <a:endParaRPr lang="en-US" sz="1225" dirty="0"/>
          </a:p>
        </p:txBody>
      </p:sp>
      <p:sp>
        <p:nvSpPr>
          <p:cNvPr id="19" name="Text 10"/>
          <p:cNvSpPr/>
          <p:nvPr/>
        </p:nvSpPr>
        <p:spPr>
          <a:xfrm>
            <a:off x="3621167" y="37212032"/>
            <a:ext cx="7388066" cy="248722"/>
          </a:xfrm>
          <a:prstGeom prst="rect">
            <a:avLst/>
          </a:prstGeom>
          <a:noFill/>
          <a:ln/>
        </p:spPr>
        <p:txBody>
          <a:bodyPr wrap="none" rtlCol="0" anchor="t"/>
          <a:lstStyle/>
          <a:p>
            <a:pPr indent="0" marL="0">
              <a:lnSpc>
                <a:spcPts val="1960"/>
              </a:lnSpc>
              <a:buNone/>
            </a:pPr>
            <a:endParaRPr lang="en-US" sz="1225" dirty="0"/>
          </a:p>
        </p:txBody>
      </p:sp>
      <p:pic>
        <p:nvPicPr>
          <p:cNvPr id="20" name="Image 7" descr="preencoded.png">    </p:cNvPr>
          <p:cNvPicPr>
            <a:picLocks noChangeAspect="1"/>
          </p:cNvPicPr>
          <p:nvPr/>
        </p:nvPicPr>
        <p:blipFill>
          <a:blip r:embed="rId8"/>
          <a:stretch>
            <a:fillRect/>
          </a:stretch>
        </p:blipFill>
        <p:spPr>
          <a:xfrm>
            <a:off x="3621167" y="37635656"/>
            <a:ext cx="7269837" cy="4543544"/>
          </a:xfrm>
          <a:prstGeom prst="rect">
            <a:avLst/>
          </a:prstGeom>
        </p:spPr>
      </p:pic>
      <p:sp>
        <p:nvSpPr>
          <p:cNvPr id="21" name="Text 11"/>
          <p:cNvSpPr/>
          <p:nvPr/>
        </p:nvSpPr>
        <p:spPr>
          <a:xfrm>
            <a:off x="3621167" y="42354103"/>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Outro spoiler</a:t>
            </a:r>
            <a:endParaRPr lang="en-US" sz="1225" dirty="0"/>
          </a:p>
        </p:txBody>
      </p:sp>
      <p:sp>
        <p:nvSpPr>
          <p:cNvPr id="22" name="Text 12"/>
          <p:cNvSpPr/>
          <p:nvPr/>
        </p:nvSpPr>
        <p:spPr>
          <a:xfrm>
            <a:off x="3621167" y="42777728"/>
            <a:ext cx="7388066" cy="248722"/>
          </a:xfrm>
          <a:prstGeom prst="rect">
            <a:avLst/>
          </a:prstGeom>
          <a:noFill/>
          <a:ln/>
        </p:spPr>
        <p:txBody>
          <a:bodyPr wrap="none" rtlCol="0" anchor="t"/>
          <a:lstStyle/>
          <a:p>
            <a:pPr indent="0" marL="0">
              <a:lnSpc>
                <a:spcPts val="1960"/>
              </a:lnSpc>
              <a:buNone/>
            </a:pPr>
            <a:endParaRPr lang="en-US" sz="1225" dirty="0"/>
          </a:p>
        </p:txBody>
      </p:sp>
      <p:sp>
        <p:nvSpPr>
          <p:cNvPr id="23" name="Text 13"/>
          <p:cNvSpPr/>
          <p:nvPr/>
        </p:nvSpPr>
        <p:spPr>
          <a:xfrm>
            <a:off x="3621167" y="43201352"/>
            <a:ext cx="7388066" cy="248722"/>
          </a:xfrm>
          <a:prstGeom prst="rect">
            <a:avLst/>
          </a:prstGeom>
          <a:noFill/>
          <a:ln/>
        </p:spPr>
        <p:txBody>
          <a:bodyPr wrap="non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THANK YOU SO MUCH !!!!!</a:t>
            </a:r>
            <a:endParaRPr lang="en-US" sz="1225" dirty="0"/>
          </a:p>
        </p:txBody>
      </p:sp>
      <p:sp>
        <p:nvSpPr>
          <p:cNvPr id="24" name="Text 14"/>
          <p:cNvSpPr/>
          <p:nvPr/>
        </p:nvSpPr>
        <p:spPr>
          <a:xfrm>
            <a:off x="3621167" y="43624976"/>
            <a:ext cx="7388066" cy="497443"/>
          </a:xfrm>
          <a:prstGeom prst="rect">
            <a:avLst/>
          </a:prstGeom>
          <a:noFill/>
          <a:ln/>
        </p:spPr>
        <p:txBody>
          <a:bodyPr wrap="square" rtlCol="0" anchor="t"/>
          <a:lstStyle/>
          <a:p>
            <a:pPr indent="0" marL="0">
              <a:lnSpc>
                <a:spcPts val="1960"/>
              </a:lnSpc>
              <a:buNone/>
            </a:pPr>
            <a:r>
              <a:rPr lang="en-US" sz="1225" dirty="0">
                <a:solidFill>
                  <a:srgbClr val="C9C9C0"/>
                </a:solidFill>
                <a:latin typeface="Tomorrow" pitchFamily="34" charset="0"/>
                <a:ea typeface="Tomorrow" pitchFamily="34" charset="-122"/>
                <a:cs typeface="Tomorrow" pitchFamily="34" charset="-120"/>
              </a:rPr>
              <a:t>This assignment was very very fun and hope to do a similar course either as core or elective in future !</a:t>
            </a:r>
            <a:endParaRPr lang="en-US" sz="1225" dirty="0"/>
          </a:p>
        </p:txBody>
      </p:sp>
      <p:pic>
        <p:nvPicPr>
          <p:cNvPr id="25"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2024-04-19T17:59:16Z</dcterms:created>
  <dcterms:modified xsi:type="dcterms:W3CDTF">2024-04-19T17:59:16Z</dcterms:modified>
</cp:coreProperties>
</file>